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00" r:id="rId1"/>
  </p:sldMasterIdLst>
  <p:notesMasterIdLst>
    <p:notesMasterId r:id="rId73"/>
  </p:notesMasterIdLst>
  <p:handoutMasterIdLst>
    <p:handoutMasterId r:id="rId74"/>
  </p:handoutMasterIdLst>
  <p:sldIdLst>
    <p:sldId id="686" r:id="rId2"/>
    <p:sldId id="753" r:id="rId3"/>
    <p:sldId id="798" r:id="rId4"/>
    <p:sldId id="692" r:id="rId5"/>
    <p:sldId id="693" r:id="rId6"/>
    <p:sldId id="695" r:id="rId7"/>
    <p:sldId id="708" r:id="rId8"/>
    <p:sldId id="786" r:id="rId9"/>
    <p:sldId id="702" r:id="rId10"/>
    <p:sldId id="703" r:id="rId11"/>
    <p:sldId id="768" r:id="rId12"/>
    <p:sldId id="506" r:id="rId13"/>
    <p:sldId id="586" r:id="rId14"/>
    <p:sldId id="715" r:id="rId15"/>
    <p:sldId id="717" r:id="rId16"/>
    <p:sldId id="718" r:id="rId17"/>
    <p:sldId id="809" r:id="rId18"/>
    <p:sldId id="810" r:id="rId19"/>
    <p:sldId id="799" r:id="rId20"/>
    <p:sldId id="800" r:id="rId21"/>
    <p:sldId id="801" r:id="rId22"/>
    <p:sldId id="802" r:id="rId23"/>
    <p:sldId id="803" r:id="rId24"/>
    <p:sldId id="804" r:id="rId25"/>
    <p:sldId id="805" r:id="rId26"/>
    <p:sldId id="806" r:id="rId27"/>
    <p:sldId id="807" r:id="rId28"/>
    <p:sldId id="811" r:id="rId29"/>
    <p:sldId id="779" r:id="rId30"/>
    <p:sldId id="780" r:id="rId31"/>
    <p:sldId id="781" r:id="rId32"/>
    <p:sldId id="592" r:id="rId33"/>
    <p:sldId id="741" r:id="rId34"/>
    <p:sldId id="808" r:id="rId35"/>
    <p:sldId id="678" r:id="rId36"/>
    <p:sldId id="679" r:id="rId37"/>
    <p:sldId id="681" r:id="rId38"/>
    <p:sldId id="682" r:id="rId39"/>
    <p:sldId id="738" r:id="rId40"/>
    <p:sldId id="683" r:id="rId41"/>
    <p:sldId id="749" r:id="rId42"/>
    <p:sldId id="720" r:id="rId43"/>
    <p:sldId id="812" r:id="rId44"/>
    <p:sldId id="813" r:id="rId45"/>
    <p:sldId id="814" r:id="rId46"/>
    <p:sldId id="815" r:id="rId47"/>
    <p:sldId id="816" r:id="rId48"/>
    <p:sldId id="817" r:id="rId49"/>
    <p:sldId id="818" r:id="rId50"/>
    <p:sldId id="797" r:id="rId51"/>
    <p:sldId id="722" r:id="rId52"/>
    <p:sldId id="724" r:id="rId53"/>
    <p:sldId id="725" r:id="rId54"/>
    <p:sldId id="661" r:id="rId55"/>
    <p:sldId id="789" r:id="rId56"/>
    <p:sldId id="756" r:id="rId57"/>
    <p:sldId id="790" r:id="rId58"/>
    <p:sldId id="757" r:id="rId59"/>
    <p:sldId id="758" r:id="rId60"/>
    <p:sldId id="735" r:id="rId61"/>
    <p:sldId id="705" r:id="rId62"/>
    <p:sldId id="736" r:id="rId63"/>
    <p:sldId id="819" r:id="rId64"/>
    <p:sldId id="820" r:id="rId65"/>
    <p:sldId id="751" r:id="rId66"/>
    <p:sldId id="821" r:id="rId67"/>
    <p:sldId id="796" r:id="rId68"/>
    <p:sldId id="660" r:id="rId69"/>
    <p:sldId id="761" r:id="rId70"/>
    <p:sldId id="763" r:id="rId71"/>
    <p:sldId id="795" r:id="rId7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MMustafin" initials="D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025E"/>
    <a:srgbClr val="206A33"/>
    <a:srgbClr val="FF5050"/>
    <a:srgbClr val="0048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8566" autoAdjust="0"/>
  </p:normalViewPr>
  <p:slideViewPr>
    <p:cSldViewPr showGuides="1">
      <p:cViewPr>
        <p:scale>
          <a:sx n="70" d="100"/>
          <a:sy n="70" d="100"/>
        </p:scale>
        <p:origin x="-1302" y="-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handoutMaster" Target="handoutMasters/handoutMaster1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D8120A-C075-4AC1-BDA2-72EF0E21BF7D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988D429D-D6DF-47A2-9A16-C12C66A3939F}">
      <dgm:prSet phldrT="[Текст]" custT="1"/>
      <dgm:spPr/>
      <dgm:t>
        <a:bodyPr/>
        <a:lstStyle/>
        <a:p>
          <a:r>
            <a:rPr lang="ru-RU" sz="2400" b="1" i="1" dirty="0" smtClean="0">
              <a:solidFill>
                <a:srgbClr val="FF0000"/>
              </a:solidFill>
              <a:effectLst/>
            </a:rPr>
            <a:t>Прием заявлений</a:t>
          </a:r>
        </a:p>
      </dgm:t>
    </dgm:pt>
    <dgm:pt modelId="{BE81585A-FD1B-426C-9963-7E2AECBED735}" type="parTrans" cxnId="{9DF327C7-354A-4C9E-929F-887C29365924}">
      <dgm:prSet/>
      <dgm:spPr/>
      <dgm:t>
        <a:bodyPr/>
        <a:lstStyle/>
        <a:p>
          <a:endParaRPr lang="ru-RU"/>
        </a:p>
      </dgm:t>
    </dgm:pt>
    <dgm:pt modelId="{EAD5168F-B996-4A4D-8D3F-01E763B05013}" type="sibTrans" cxnId="{9DF327C7-354A-4C9E-929F-887C29365924}">
      <dgm:prSet/>
      <dgm:spPr/>
      <dgm:t>
        <a:bodyPr/>
        <a:lstStyle/>
        <a:p>
          <a:endParaRPr lang="ru-RU"/>
        </a:p>
      </dgm:t>
    </dgm:pt>
    <dgm:pt modelId="{96EACB17-F153-4169-9D70-9037DD4666B7}">
      <dgm:prSet phldrT="[Текст]" custT="1"/>
      <dgm:spPr/>
      <dgm:t>
        <a:bodyPr/>
        <a:lstStyle/>
        <a:p>
          <a:r>
            <a:rPr lang="ru-RU" sz="2400" b="1" i="1" dirty="0" smtClean="0">
              <a:solidFill>
                <a:srgbClr val="FF0000"/>
              </a:solidFill>
              <a:effectLst/>
            </a:rPr>
            <a:t>Экспертиза</a:t>
          </a:r>
        </a:p>
      </dgm:t>
    </dgm:pt>
    <dgm:pt modelId="{183B99DC-A693-441D-8920-DDEAB62F408F}" type="parTrans" cxnId="{AC959B1D-C78C-473E-A7BA-EEE99BD255BF}">
      <dgm:prSet/>
      <dgm:spPr/>
      <dgm:t>
        <a:bodyPr/>
        <a:lstStyle/>
        <a:p>
          <a:endParaRPr lang="ru-RU"/>
        </a:p>
      </dgm:t>
    </dgm:pt>
    <dgm:pt modelId="{7BFB89D3-135C-4771-AFAD-68EF448C3322}" type="sibTrans" cxnId="{AC959B1D-C78C-473E-A7BA-EEE99BD255BF}">
      <dgm:prSet/>
      <dgm:spPr/>
      <dgm:t>
        <a:bodyPr/>
        <a:lstStyle/>
        <a:p>
          <a:endParaRPr lang="ru-RU"/>
        </a:p>
      </dgm:t>
    </dgm:pt>
    <dgm:pt modelId="{8F81AB15-789B-4C14-94C5-E895FF0748D9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400" b="1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i="1" dirty="0" smtClean="0">
              <a:solidFill>
                <a:srgbClr val="FF0000"/>
              </a:solidFill>
              <a:effectLst/>
            </a:rPr>
            <a:t>Итоги аттестации</a:t>
          </a:r>
        </a:p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47C55E4-DF6D-4CF8-AD04-975D0220E699}" type="parTrans" cxnId="{93E7BD84-4232-419D-AD0C-87D287E09736}">
      <dgm:prSet/>
      <dgm:spPr/>
      <dgm:t>
        <a:bodyPr/>
        <a:lstStyle/>
        <a:p>
          <a:endParaRPr lang="ru-RU"/>
        </a:p>
      </dgm:t>
    </dgm:pt>
    <dgm:pt modelId="{F09B998D-AEFE-400C-A89D-48F90CED7313}" type="sibTrans" cxnId="{93E7BD84-4232-419D-AD0C-87D287E09736}">
      <dgm:prSet/>
      <dgm:spPr/>
      <dgm:t>
        <a:bodyPr/>
        <a:lstStyle/>
        <a:p>
          <a:endParaRPr lang="ru-RU"/>
        </a:p>
      </dgm:t>
    </dgm:pt>
    <dgm:pt modelId="{5B29F677-A2B1-42C1-969E-7A7A181D4B10}" type="pres">
      <dgm:prSet presAssocID="{D6D8120A-C075-4AC1-BDA2-72EF0E21BF7D}" presName="compositeShape" presStyleCnt="0">
        <dgm:presLayoutVars>
          <dgm:dir/>
          <dgm:resizeHandles/>
        </dgm:presLayoutVars>
      </dgm:prSet>
      <dgm:spPr/>
    </dgm:pt>
    <dgm:pt modelId="{0292869A-7295-44BE-B324-B3882516F622}" type="pres">
      <dgm:prSet presAssocID="{D6D8120A-C075-4AC1-BDA2-72EF0E21BF7D}" presName="pyramid" presStyleLbl="node1" presStyleIdx="0" presStyleCnt="1"/>
      <dgm:spPr/>
    </dgm:pt>
    <dgm:pt modelId="{EE9E6683-81D7-4677-84C7-733D45571A4D}" type="pres">
      <dgm:prSet presAssocID="{D6D8120A-C075-4AC1-BDA2-72EF0E21BF7D}" presName="theList" presStyleCnt="0"/>
      <dgm:spPr/>
    </dgm:pt>
    <dgm:pt modelId="{33307237-3257-4410-A40A-79438FDBD2CC}" type="pres">
      <dgm:prSet presAssocID="{988D429D-D6DF-47A2-9A16-C12C66A3939F}" presName="aNode" presStyleLbl="fgAcc1" presStyleIdx="0" presStyleCnt="3" custScaleX="1417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E80BDF-EE68-4B59-8DF5-9F35A04035A0}" type="pres">
      <dgm:prSet presAssocID="{988D429D-D6DF-47A2-9A16-C12C66A3939F}" presName="aSpace" presStyleCnt="0"/>
      <dgm:spPr/>
    </dgm:pt>
    <dgm:pt modelId="{7708BA49-FB88-46A2-BB7D-010FB1BB19E8}" type="pres">
      <dgm:prSet presAssocID="{96EACB17-F153-4169-9D70-9037DD4666B7}" presName="aNode" presStyleLbl="fgAcc1" presStyleIdx="1" presStyleCnt="3" custScaleX="1425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F15E70-48AD-416E-A10C-B56A0B9EEB4B}" type="pres">
      <dgm:prSet presAssocID="{96EACB17-F153-4169-9D70-9037DD4666B7}" presName="aSpace" presStyleCnt="0"/>
      <dgm:spPr/>
    </dgm:pt>
    <dgm:pt modelId="{1EEB2D03-4702-4F7C-9869-693844C8406C}" type="pres">
      <dgm:prSet presAssocID="{8F81AB15-789B-4C14-94C5-E895FF0748D9}" presName="aNode" presStyleLbl="fgAcc1" presStyleIdx="2" presStyleCnt="3" custScaleX="1429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638FF6-CA96-4184-96EE-32663433DCFD}" type="pres">
      <dgm:prSet presAssocID="{8F81AB15-789B-4C14-94C5-E895FF0748D9}" presName="aSpace" presStyleCnt="0"/>
      <dgm:spPr/>
    </dgm:pt>
  </dgm:ptLst>
  <dgm:cxnLst>
    <dgm:cxn modelId="{1A1DC3FD-9AB7-4DA6-8839-8125ED51FD18}" type="presOf" srcId="{96EACB17-F153-4169-9D70-9037DD4666B7}" destId="{7708BA49-FB88-46A2-BB7D-010FB1BB19E8}" srcOrd="0" destOrd="0" presId="urn:microsoft.com/office/officeart/2005/8/layout/pyramid2"/>
    <dgm:cxn modelId="{04C5A316-D2B4-484B-B2BA-9207E5BE6451}" type="presOf" srcId="{8F81AB15-789B-4C14-94C5-E895FF0748D9}" destId="{1EEB2D03-4702-4F7C-9869-693844C8406C}" srcOrd="0" destOrd="0" presId="urn:microsoft.com/office/officeart/2005/8/layout/pyramid2"/>
    <dgm:cxn modelId="{AC959B1D-C78C-473E-A7BA-EEE99BD255BF}" srcId="{D6D8120A-C075-4AC1-BDA2-72EF0E21BF7D}" destId="{96EACB17-F153-4169-9D70-9037DD4666B7}" srcOrd="1" destOrd="0" parTransId="{183B99DC-A693-441D-8920-DDEAB62F408F}" sibTransId="{7BFB89D3-135C-4771-AFAD-68EF448C3322}"/>
    <dgm:cxn modelId="{EF6C3805-A91A-4A1C-9CF4-8BDA9A38B409}" type="presOf" srcId="{988D429D-D6DF-47A2-9A16-C12C66A3939F}" destId="{33307237-3257-4410-A40A-79438FDBD2CC}" srcOrd="0" destOrd="0" presId="urn:microsoft.com/office/officeart/2005/8/layout/pyramid2"/>
    <dgm:cxn modelId="{93E7BD84-4232-419D-AD0C-87D287E09736}" srcId="{D6D8120A-C075-4AC1-BDA2-72EF0E21BF7D}" destId="{8F81AB15-789B-4C14-94C5-E895FF0748D9}" srcOrd="2" destOrd="0" parTransId="{A47C55E4-DF6D-4CF8-AD04-975D0220E699}" sibTransId="{F09B998D-AEFE-400C-A89D-48F90CED7313}"/>
    <dgm:cxn modelId="{34E1DA44-DBE9-47BF-8E0F-8F1DD47822A5}" type="presOf" srcId="{D6D8120A-C075-4AC1-BDA2-72EF0E21BF7D}" destId="{5B29F677-A2B1-42C1-969E-7A7A181D4B10}" srcOrd="0" destOrd="0" presId="urn:microsoft.com/office/officeart/2005/8/layout/pyramid2"/>
    <dgm:cxn modelId="{9DF327C7-354A-4C9E-929F-887C29365924}" srcId="{D6D8120A-C075-4AC1-BDA2-72EF0E21BF7D}" destId="{988D429D-D6DF-47A2-9A16-C12C66A3939F}" srcOrd="0" destOrd="0" parTransId="{BE81585A-FD1B-426C-9963-7E2AECBED735}" sibTransId="{EAD5168F-B996-4A4D-8D3F-01E763B05013}"/>
    <dgm:cxn modelId="{5C557045-D610-42F3-B905-2BFF2D3E4600}" type="presParOf" srcId="{5B29F677-A2B1-42C1-969E-7A7A181D4B10}" destId="{0292869A-7295-44BE-B324-B3882516F622}" srcOrd="0" destOrd="0" presId="urn:microsoft.com/office/officeart/2005/8/layout/pyramid2"/>
    <dgm:cxn modelId="{A1BBA38C-6732-4F99-9EE7-ECCE5355F365}" type="presParOf" srcId="{5B29F677-A2B1-42C1-969E-7A7A181D4B10}" destId="{EE9E6683-81D7-4677-84C7-733D45571A4D}" srcOrd="1" destOrd="0" presId="urn:microsoft.com/office/officeart/2005/8/layout/pyramid2"/>
    <dgm:cxn modelId="{E6D0B784-B51F-467F-A5F4-894DE90D06E8}" type="presParOf" srcId="{EE9E6683-81D7-4677-84C7-733D45571A4D}" destId="{33307237-3257-4410-A40A-79438FDBD2CC}" srcOrd="0" destOrd="0" presId="urn:microsoft.com/office/officeart/2005/8/layout/pyramid2"/>
    <dgm:cxn modelId="{61694A91-E441-4B4C-A01C-8AC4E3C081FB}" type="presParOf" srcId="{EE9E6683-81D7-4677-84C7-733D45571A4D}" destId="{51E80BDF-EE68-4B59-8DF5-9F35A04035A0}" srcOrd="1" destOrd="0" presId="urn:microsoft.com/office/officeart/2005/8/layout/pyramid2"/>
    <dgm:cxn modelId="{B16FE4C6-1631-46F8-ACE0-B68B29372650}" type="presParOf" srcId="{EE9E6683-81D7-4677-84C7-733D45571A4D}" destId="{7708BA49-FB88-46A2-BB7D-010FB1BB19E8}" srcOrd="2" destOrd="0" presId="urn:microsoft.com/office/officeart/2005/8/layout/pyramid2"/>
    <dgm:cxn modelId="{BD56E446-D19A-418C-A2EE-73F3837B21DE}" type="presParOf" srcId="{EE9E6683-81D7-4677-84C7-733D45571A4D}" destId="{48F15E70-48AD-416E-A10C-B56A0B9EEB4B}" srcOrd="3" destOrd="0" presId="urn:microsoft.com/office/officeart/2005/8/layout/pyramid2"/>
    <dgm:cxn modelId="{E48BB3C7-3127-4667-8EDE-F124CE8FF171}" type="presParOf" srcId="{EE9E6683-81D7-4677-84C7-733D45571A4D}" destId="{1EEB2D03-4702-4F7C-9869-693844C8406C}" srcOrd="4" destOrd="0" presId="urn:microsoft.com/office/officeart/2005/8/layout/pyramid2"/>
    <dgm:cxn modelId="{2D5411AC-12B2-4539-885D-EB67BCFD0AA6}" type="presParOf" srcId="{EE9E6683-81D7-4677-84C7-733D45571A4D}" destId="{3B638FF6-CA96-4184-96EE-32663433DCFD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89565E-5904-41F6-B13F-9BC08D5DEC8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F5080D61-89B5-4F05-A04E-731398146675}">
      <dgm:prSet phldrT="[Текст]" custT="1"/>
      <dgm:spPr/>
      <dgm:t>
        <a:bodyPr/>
        <a:lstStyle/>
        <a:p>
          <a:pPr algn="ctr" rtl="0" fontAlgn="base">
            <a:spcBef>
              <a:spcPct val="0"/>
            </a:spcBef>
            <a:spcAft>
              <a:spcPct val="0"/>
            </a:spcAft>
          </a:pPr>
          <a:r>
            <a:rPr lang="ru-RU" sz="16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gm:t>
    </dgm:pt>
    <dgm:pt modelId="{74D4115A-8387-4C3C-99DF-AE89856EB759}" type="parTrans" cxnId="{ABEEBA17-0E95-443F-A5D0-3DA710A27851}">
      <dgm:prSet/>
      <dgm:spPr/>
      <dgm:t>
        <a:bodyPr/>
        <a:lstStyle/>
        <a:p>
          <a:endParaRPr lang="ru-RU"/>
        </a:p>
      </dgm:t>
    </dgm:pt>
    <dgm:pt modelId="{4330AF96-FDCE-46C3-B3E3-7F04A79C56DC}" type="sibTrans" cxnId="{ABEEBA17-0E95-443F-A5D0-3DA710A27851}">
      <dgm:prSet/>
      <dgm:spPr/>
      <dgm:t>
        <a:bodyPr/>
        <a:lstStyle/>
        <a:p>
          <a:endParaRPr lang="ru-RU"/>
        </a:p>
      </dgm:t>
    </dgm:pt>
    <dgm:pt modelId="{C4F3D5BD-19A6-431E-9F1A-0F697B462129}">
      <dgm:prSet phldrT="[Текст]" custT="1"/>
      <dgm:spPr/>
      <dgm:t>
        <a:bodyPr/>
        <a:lstStyle/>
        <a:p>
          <a:pPr marL="0" algn="ctr" defTabSz="914400" rtl="0" eaLnBrk="1" fontAlgn="base" latinLnBrk="0" hangingPunct="1">
            <a:spcBef>
              <a:spcPct val="0"/>
            </a:spcBef>
            <a:spcAft>
              <a:spcPct val="0"/>
            </a:spcAft>
          </a:pPr>
          <a:r>
            <a:rPr lang="ru-RU" sz="14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Муниципальный район</a:t>
          </a:r>
          <a:endParaRPr lang="en-US" sz="1400" b="1" kern="1200" dirty="0" smtClean="0">
            <a:solidFill>
              <a:schemeClr val="tx1">
                <a:lumMod val="65000"/>
                <a:lumOff val="3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algn="l" defTabSz="1778000"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gm:t>
    </dgm:pt>
    <dgm:pt modelId="{01AA0530-0E16-470A-9A4C-DCA10A5601EB}" type="parTrans" cxnId="{3EE5D507-3DFD-4B95-8B7A-7F5B7F10D2CD}">
      <dgm:prSet/>
      <dgm:spPr/>
      <dgm:t>
        <a:bodyPr/>
        <a:lstStyle/>
        <a:p>
          <a:endParaRPr lang="ru-RU"/>
        </a:p>
      </dgm:t>
    </dgm:pt>
    <dgm:pt modelId="{BF970041-27C2-4E95-9D38-A864729099E9}" type="sibTrans" cxnId="{3EE5D507-3DFD-4B95-8B7A-7F5B7F10D2CD}">
      <dgm:prSet/>
      <dgm:spPr/>
      <dgm:t>
        <a:bodyPr/>
        <a:lstStyle/>
        <a:p>
          <a:endParaRPr lang="ru-RU"/>
        </a:p>
      </dgm:t>
    </dgm:pt>
    <dgm:pt modelId="{44C0870B-B788-4202-924D-DC1B8BBB8EF3}">
      <dgm:prSet/>
      <dgm:spPr/>
      <dgm:t>
        <a:bodyPr/>
        <a:lstStyle/>
        <a:p>
          <a:endParaRPr lang="ru-RU" dirty="0"/>
        </a:p>
      </dgm:t>
    </dgm:pt>
    <dgm:pt modelId="{79A68562-90EE-4584-A3CC-53F8B58B69EE}" type="parTrans" cxnId="{7495B282-EB6F-4484-81E6-B27ECD7FA93D}">
      <dgm:prSet/>
      <dgm:spPr/>
      <dgm:t>
        <a:bodyPr/>
        <a:lstStyle/>
        <a:p>
          <a:endParaRPr lang="ru-RU"/>
        </a:p>
      </dgm:t>
    </dgm:pt>
    <dgm:pt modelId="{FB7CD4CE-1C68-4826-9CCF-136395FE7737}" type="sibTrans" cxnId="{7495B282-EB6F-4484-81E6-B27ECD7FA93D}">
      <dgm:prSet/>
      <dgm:spPr/>
      <dgm:t>
        <a:bodyPr/>
        <a:lstStyle/>
        <a:p>
          <a:endParaRPr lang="ru-RU"/>
        </a:p>
      </dgm:t>
    </dgm:pt>
    <dgm:pt modelId="{14ABC2B3-56D0-4CE2-8908-5B8F6BDD427D}">
      <dgm:prSet/>
      <dgm:spPr/>
      <dgm:t>
        <a:bodyPr/>
        <a:lstStyle/>
        <a:p>
          <a:endParaRPr lang="ru-RU" dirty="0"/>
        </a:p>
      </dgm:t>
    </dgm:pt>
    <dgm:pt modelId="{394F8A82-B828-459D-84F2-B0BDE1DEF2F2}" type="parTrans" cxnId="{C48A1BBE-18FA-4A93-9EC2-4327FA66D577}">
      <dgm:prSet/>
      <dgm:spPr/>
      <dgm:t>
        <a:bodyPr/>
        <a:lstStyle/>
        <a:p>
          <a:endParaRPr lang="ru-RU"/>
        </a:p>
      </dgm:t>
    </dgm:pt>
    <dgm:pt modelId="{B35FC844-7147-46E1-BCC2-1A04DF3B8AEB}" type="sibTrans" cxnId="{C48A1BBE-18FA-4A93-9EC2-4327FA66D577}">
      <dgm:prSet/>
      <dgm:spPr/>
      <dgm:t>
        <a:bodyPr/>
        <a:lstStyle/>
        <a:p>
          <a:endParaRPr lang="ru-RU"/>
        </a:p>
      </dgm:t>
    </dgm:pt>
    <dgm:pt modelId="{3A3E3121-0D35-45AB-8BA2-7BE3C752CF2F}" type="pres">
      <dgm:prSet presAssocID="{4B89565E-5904-41F6-B13F-9BC08D5DEC86}" presName="arrowDiagram" presStyleCnt="0">
        <dgm:presLayoutVars>
          <dgm:chMax val="5"/>
          <dgm:dir/>
          <dgm:resizeHandles val="exact"/>
        </dgm:presLayoutVars>
      </dgm:prSet>
      <dgm:spPr/>
    </dgm:pt>
    <dgm:pt modelId="{486C02DB-97F0-47E5-AE41-DC8D2C1A3A07}" type="pres">
      <dgm:prSet presAssocID="{4B89565E-5904-41F6-B13F-9BC08D5DEC86}" presName="arrow" presStyleLbl="bgShp" presStyleIdx="0" presStyleCnt="1" custScaleX="110502" custScaleY="91175" custLinFactNeighborX="13396" custLinFactNeighborY="-22794"/>
      <dgm:spPr/>
      <dgm:t>
        <a:bodyPr/>
        <a:lstStyle/>
        <a:p>
          <a:endParaRPr lang="ru-RU"/>
        </a:p>
      </dgm:t>
    </dgm:pt>
    <dgm:pt modelId="{3FB8D9BF-6390-4558-A771-FF27BC13679C}" type="pres">
      <dgm:prSet presAssocID="{4B89565E-5904-41F6-B13F-9BC08D5DEC86}" presName="arrowDiagram4" presStyleCnt="0"/>
      <dgm:spPr/>
    </dgm:pt>
    <dgm:pt modelId="{49AB1F06-67F9-4C9A-B494-2B434C7040BF}" type="pres">
      <dgm:prSet presAssocID="{F5080D61-89B5-4F05-A04E-731398146675}" presName="bullet4a" presStyleLbl="node1" presStyleIdx="0" presStyleCnt="4" custLinFactX="152217" custLinFactNeighborX="200000" custLinFactNeighborY="-558"/>
      <dgm:spPr/>
    </dgm:pt>
    <dgm:pt modelId="{05846817-5CB4-4F1B-A803-138D83F8350D}" type="pres">
      <dgm:prSet presAssocID="{F5080D61-89B5-4F05-A04E-731398146675}" presName="textBox4a" presStyleLbl="revTx" presStyleIdx="0" presStyleCnt="4" custScaleX="156152" custScaleY="39263" custLinFactNeighborX="48093" custLinFactNeighborY="-181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BE2196-4E3B-451D-ABAB-8565D1C1428B}" type="pres">
      <dgm:prSet presAssocID="{44C0870B-B788-4202-924D-DC1B8BBB8EF3}" presName="bullet4b" presStyleLbl="node1" presStyleIdx="1" presStyleCnt="4" custLinFactX="100000" custLinFactNeighborX="163689" custLinFactNeighborY="5829"/>
      <dgm:spPr/>
    </dgm:pt>
    <dgm:pt modelId="{4C7C2C6E-0935-4800-9040-E1CBD884E9F4}" type="pres">
      <dgm:prSet presAssocID="{44C0870B-B788-4202-924D-DC1B8BBB8EF3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6DE684-9329-4FE3-985B-CB5A58EF6A51}" type="pres">
      <dgm:prSet presAssocID="{C4F3D5BD-19A6-431E-9F1A-0F697B462129}" presName="bullet4c" presStyleLbl="node1" presStyleIdx="2" presStyleCnt="4" custLinFactX="88799" custLinFactNeighborX="100000" custLinFactNeighborY="12571"/>
      <dgm:spPr/>
      <dgm:t>
        <a:bodyPr/>
        <a:lstStyle/>
        <a:p>
          <a:endParaRPr lang="ru-RU"/>
        </a:p>
      </dgm:t>
    </dgm:pt>
    <dgm:pt modelId="{8FCC2E5A-DE4A-47E7-8D94-231FA4E0FE7A}" type="pres">
      <dgm:prSet presAssocID="{C4F3D5BD-19A6-431E-9F1A-0F697B462129}" presName="textBox4c" presStyleLbl="revTx" presStyleIdx="2" presStyleCnt="4" custScaleX="179380" custScaleY="18828" custLinFactNeighborX="72213" custLinFactNeighborY="-224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C73BCB-6D48-4E49-8D7A-ED5ECA17C4CE}" type="pres">
      <dgm:prSet presAssocID="{14ABC2B3-56D0-4CE2-8908-5B8F6BDD427D}" presName="bullet4d" presStyleLbl="node1" presStyleIdx="3" presStyleCnt="4" custScaleX="129884" custScaleY="141098" custLinFactX="200000" custLinFactNeighborX="276650" custLinFactNeighborY="-61622"/>
      <dgm:spPr/>
      <dgm:t>
        <a:bodyPr/>
        <a:lstStyle/>
        <a:p>
          <a:endParaRPr lang="ru-RU"/>
        </a:p>
      </dgm:t>
    </dgm:pt>
    <dgm:pt modelId="{095F3FB7-B084-40A9-A874-25EBCDB9FF61}" type="pres">
      <dgm:prSet presAssocID="{14ABC2B3-56D0-4CE2-8908-5B8F6BDD427D}" presName="textBox4d" presStyleLbl="revTx" presStyleIdx="3" presStyleCnt="4" custLinFactNeighborX="-21723" custLinFactNeighborY="-32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6E595C-17AF-4CAE-A6E4-437B1BEBC370}" type="presOf" srcId="{44C0870B-B788-4202-924D-DC1B8BBB8EF3}" destId="{4C7C2C6E-0935-4800-9040-E1CBD884E9F4}" srcOrd="0" destOrd="0" presId="urn:microsoft.com/office/officeart/2005/8/layout/arrow2"/>
    <dgm:cxn modelId="{7495B282-EB6F-4484-81E6-B27ECD7FA93D}" srcId="{4B89565E-5904-41F6-B13F-9BC08D5DEC86}" destId="{44C0870B-B788-4202-924D-DC1B8BBB8EF3}" srcOrd="1" destOrd="0" parTransId="{79A68562-90EE-4584-A3CC-53F8B58B69EE}" sibTransId="{FB7CD4CE-1C68-4826-9CCF-136395FE7737}"/>
    <dgm:cxn modelId="{3EE5D507-3DFD-4B95-8B7A-7F5B7F10D2CD}" srcId="{4B89565E-5904-41F6-B13F-9BC08D5DEC86}" destId="{C4F3D5BD-19A6-431E-9F1A-0F697B462129}" srcOrd="2" destOrd="0" parTransId="{01AA0530-0E16-470A-9A4C-DCA10A5601EB}" sibTransId="{BF970041-27C2-4E95-9D38-A864729099E9}"/>
    <dgm:cxn modelId="{C7A93E39-D2DA-4287-9B98-5D33DF638388}" type="presOf" srcId="{14ABC2B3-56D0-4CE2-8908-5B8F6BDD427D}" destId="{095F3FB7-B084-40A9-A874-25EBCDB9FF61}" srcOrd="0" destOrd="0" presId="urn:microsoft.com/office/officeart/2005/8/layout/arrow2"/>
    <dgm:cxn modelId="{ABEEBA17-0E95-443F-A5D0-3DA710A27851}" srcId="{4B89565E-5904-41F6-B13F-9BC08D5DEC86}" destId="{F5080D61-89B5-4F05-A04E-731398146675}" srcOrd="0" destOrd="0" parTransId="{74D4115A-8387-4C3C-99DF-AE89856EB759}" sibTransId="{4330AF96-FDCE-46C3-B3E3-7F04A79C56DC}"/>
    <dgm:cxn modelId="{A410033E-7E04-47C7-AAB7-9B0905305AB8}" type="presOf" srcId="{C4F3D5BD-19A6-431E-9F1A-0F697B462129}" destId="{8FCC2E5A-DE4A-47E7-8D94-231FA4E0FE7A}" srcOrd="0" destOrd="0" presId="urn:microsoft.com/office/officeart/2005/8/layout/arrow2"/>
    <dgm:cxn modelId="{93BFEC53-85D7-44C1-81E4-B29DF76D6A20}" type="presOf" srcId="{4B89565E-5904-41F6-B13F-9BC08D5DEC86}" destId="{3A3E3121-0D35-45AB-8BA2-7BE3C752CF2F}" srcOrd="0" destOrd="0" presId="urn:microsoft.com/office/officeart/2005/8/layout/arrow2"/>
    <dgm:cxn modelId="{C48A1BBE-18FA-4A93-9EC2-4327FA66D577}" srcId="{4B89565E-5904-41F6-B13F-9BC08D5DEC86}" destId="{14ABC2B3-56D0-4CE2-8908-5B8F6BDD427D}" srcOrd="3" destOrd="0" parTransId="{394F8A82-B828-459D-84F2-B0BDE1DEF2F2}" sibTransId="{B35FC844-7147-46E1-BCC2-1A04DF3B8AEB}"/>
    <dgm:cxn modelId="{6A347BC1-E0AC-4401-A536-8F6D0A5419D1}" type="presOf" srcId="{F5080D61-89B5-4F05-A04E-731398146675}" destId="{05846817-5CB4-4F1B-A803-138D83F8350D}" srcOrd="0" destOrd="0" presId="urn:microsoft.com/office/officeart/2005/8/layout/arrow2"/>
    <dgm:cxn modelId="{9A85D06D-07C2-4F81-ABBF-E3774590186C}" type="presParOf" srcId="{3A3E3121-0D35-45AB-8BA2-7BE3C752CF2F}" destId="{486C02DB-97F0-47E5-AE41-DC8D2C1A3A07}" srcOrd="0" destOrd="0" presId="urn:microsoft.com/office/officeart/2005/8/layout/arrow2"/>
    <dgm:cxn modelId="{B930EF77-00BB-435B-9257-93A2C98F436B}" type="presParOf" srcId="{3A3E3121-0D35-45AB-8BA2-7BE3C752CF2F}" destId="{3FB8D9BF-6390-4558-A771-FF27BC13679C}" srcOrd="1" destOrd="0" presId="urn:microsoft.com/office/officeart/2005/8/layout/arrow2"/>
    <dgm:cxn modelId="{515FB016-B19C-4E02-8110-3439C0A54B9C}" type="presParOf" srcId="{3FB8D9BF-6390-4558-A771-FF27BC13679C}" destId="{49AB1F06-67F9-4C9A-B494-2B434C7040BF}" srcOrd="0" destOrd="0" presId="urn:microsoft.com/office/officeart/2005/8/layout/arrow2"/>
    <dgm:cxn modelId="{A2833821-84B1-46C3-BB97-2C8B2C9FEC8C}" type="presParOf" srcId="{3FB8D9BF-6390-4558-A771-FF27BC13679C}" destId="{05846817-5CB4-4F1B-A803-138D83F8350D}" srcOrd="1" destOrd="0" presId="urn:microsoft.com/office/officeart/2005/8/layout/arrow2"/>
    <dgm:cxn modelId="{B09AD6F2-ABCF-43D1-830B-F21338603010}" type="presParOf" srcId="{3FB8D9BF-6390-4558-A771-FF27BC13679C}" destId="{8FBE2196-4E3B-451D-ABAB-8565D1C1428B}" srcOrd="2" destOrd="0" presId="urn:microsoft.com/office/officeart/2005/8/layout/arrow2"/>
    <dgm:cxn modelId="{86470E09-956F-4665-BE37-4A4F054D8EDA}" type="presParOf" srcId="{3FB8D9BF-6390-4558-A771-FF27BC13679C}" destId="{4C7C2C6E-0935-4800-9040-E1CBD884E9F4}" srcOrd="3" destOrd="0" presId="urn:microsoft.com/office/officeart/2005/8/layout/arrow2"/>
    <dgm:cxn modelId="{AFE46361-05AD-4883-B09D-12E4B07FC5C9}" type="presParOf" srcId="{3FB8D9BF-6390-4558-A771-FF27BC13679C}" destId="{E66DE684-9329-4FE3-985B-CB5A58EF6A51}" srcOrd="4" destOrd="0" presId="urn:microsoft.com/office/officeart/2005/8/layout/arrow2"/>
    <dgm:cxn modelId="{ECFF1BEE-E6E4-44DB-8BFC-07D58E0DC989}" type="presParOf" srcId="{3FB8D9BF-6390-4558-A771-FF27BC13679C}" destId="{8FCC2E5A-DE4A-47E7-8D94-231FA4E0FE7A}" srcOrd="5" destOrd="0" presId="urn:microsoft.com/office/officeart/2005/8/layout/arrow2"/>
    <dgm:cxn modelId="{76028BCC-60FC-4BD4-9EDC-A87A98A02FAF}" type="presParOf" srcId="{3FB8D9BF-6390-4558-A771-FF27BC13679C}" destId="{02C73BCB-6D48-4E49-8D7A-ED5ECA17C4CE}" srcOrd="6" destOrd="0" presId="urn:microsoft.com/office/officeart/2005/8/layout/arrow2"/>
    <dgm:cxn modelId="{CF832C73-5E40-4671-A791-9A1347D6026B}" type="presParOf" srcId="{3FB8D9BF-6390-4558-A771-FF27BC13679C}" destId="{095F3FB7-B084-40A9-A874-25EBCDB9FF61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AB93F09-3C34-4501-B642-E018102E1443}" type="doc">
      <dgm:prSet loTypeId="urn:microsoft.com/office/officeart/2005/8/layout/vList3#1" loCatId="list" qsTypeId="urn:microsoft.com/office/officeart/2005/8/quickstyle/simple3" qsCatId="simple" csTypeId="urn:microsoft.com/office/officeart/2005/8/colors/colorful2" csCatId="colorful" phldr="1"/>
      <dgm:spPr/>
    </dgm:pt>
    <dgm:pt modelId="{D8F4EE66-72BD-48B5-A8FF-5911208D39AA}">
      <dgm:prSet phldrT="[Текст]" custT="1"/>
      <dgm:spPr/>
      <dgm:t>
        <a:bodyPr/>
        <a:lstStyle/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МОиН РТ</a:t>
          </a:r>
        </a:p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(Отклонить, Утвердить) </a:t>
          </a:r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gm:t>
    </dgm:pt>
    <dgm:pt modelId="{7F9818B3-11CF-4369-ADA8-BCB9ECF286B3}" type="parTrans" cxnId="{E066B3CA-BF7B-4E91-8540-49BD1F9D07AC}">
      <dgm:prSet/>
      <dgm:spPr/>
      <dgm:t>
        <a:bodyPr/>
        <a:lstStyle/>
        <a:p>
          <a:endParaRPr lang="ru-RU"/>
        </a:p>
      </dgm:t>
    </dgm:pt>
    <dgm:pt modelId="{D5DB1D5F-877B-4122-A08F-880F46D6656E}" type="sibTrans" cxnId="{E066B3CA-BF7B-4E91-8540-49BD1F9D07AC}">
      <dgm:prSet/>
      <dgm:spPr/>
      <dgm:t>
        <a:bodyPr/>
        <a:lstStyle/>
        <a:p>
          <a:endParaRPr lang="ru-RU"/>
        </a:p>
      </dgm:t>
    </dgm:pt>
    <dgm:pt modelId="{E822B511-F339-41D7-925F-C05DAE4EBB3D}">
      <dgm:prSet phldrT="[Текст]" custT="1"/>
      <dgm:spPr/>
      <dgm:t>
        <a:bodyPr/>
        <a:lstStyle/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МР </a:t>
          </a:r>
        </a:p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(Отклонить, Куратор МОиН РТ)</a:t>
          </a:r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gm:t>
    </dgm:pt>
    <dgm:pt modelId="{CF44242C-64F4-48B2-AFD4-389F2E041C18}" type="parTrans" cxnId="{93955BFE-F22C-45F6-99C4-9CD281787599}">
      <dgm:prSet/>
      <dgm:spPr/>
      <dgm:t>
        <a:bodyPr/>
        <a:lstStyle/>
        <a:p>
          <a:endParaRPr lang="ru-RU"/>
        </a:p>
      </dgm:t>
    </dgm:pt>
    <dgm:pt modelId="{DF69403B-ABED-43C2-B72C-878E662492BA}" type="sibTrans" cxnId="{93955BFE-F22C-45F6-99C4-9CD281787599}">
      <dgm:prSet/>
      <dgm:spPr/>
      <dgm:t>
        <a:bodyPr/>
        <a:lstStyle/>
        <a:p>
          <a:endParaRPr lang="ru-RU"/>
        </a:p>
      </dgm:t>
    </dgm:pt>
    <dgm:pt modelId="{A044D845-6658-45F9-8044-72E83FB26A72}">
      <dgm:prSet phldrT="[Текст]" custT="1"/>
      <dgm:spPr/>
      <dgm:t>
        <a:bodyPr/>
        <a:lstStyle/>
        <a:p>
          <a:endParaRPr lang="ru-RU" altLang="ru-RU" sz="2500" b="1" kern="1200" dirty="0" smtClean="0">
            <a:latin typeface="+mn-lt"/>
            <a:ea typeface="Tahoma" pitchFamily="34" charset="0"/>
            <a:cs typeface="Tahoma" pitchFamily="34" charset="0"/>
          </a:endParaRPr>
        </a:p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ОО </a:t>
          </a:r>
        </a:p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(Отклонить, Куратор МР)</a:t>
          </a:r>
        </a:p>
        <a:p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gm:t>
    </dgm:pt>
    <dgm:pt modelId="{46D65D91-5C92-48D3-BA43-A266B92AAD9B}" type="parTrans" cxnId="{A3EA16EC-6D6C-45C2-AFD5-A8E47691A2BE}">
      <dgm:prSet/>
      <dgm:spPr/>
      <dgm:t>
        <a:bodyPr/>
        <a:lstStyle/>
        <a:p>
          <a:endParaRPr lang="ru-RU"/>
        </a:p>
      </dgm:t>
    </dgm:pt>
    <dgm:pt modelId="{43A193F1-7C10-4BD1-A6B5-1D9A4F9B4987}" type="sibTrans" cxnId="{A3EA16EC-6D6C-45C2-AFD5-A8E47691A2BE}">
      <dgm:prSet/>
      <dgm:spPr/>
      <dgm:t>
        <a:bodyPr/>
        <a:lstStyle/>
        <a:p>
          <a:endParaRPr lang="ru-RU"/>
        </a:p>
      </dgm:t>
    </dgm:pt>
    <dgm:pt modelId="{CA99BB14-575F-4337-91E4-ECBD1648B95C}" type="pres">
      <dgm:prSet presAssocID="{2AB93F09-3C34-4501-B642-E018102E1443}" presName="linearFlow" presStyleCnt="0">
        <dgm:presLayoutVars>
          <dgm:dir/>
          <dgm:resizeHandles val="exact"/>
        </dgm:presLayoutVars>
      </dgm:prSet>
      <dgm:spPr/>
    </dgm:pt>
    <dgm:pt modelId="{ADB49BC5-BE45-4DAB-B7E3-FD10B833FC3F}" type="pres">
      <dgm:prSet presAssocID="{D8F4EE66-72BD-48B5-A8FF-5911208D39AA}" presName="composite" presStyleCnt="0"/>
      <dgm:spPr/>
    </dgm:pt>
    <dgm:pt modelId="{481BB562-93BC-4AE4-9F11-DFDCA6D0186B}" type="pres">
      <dgm:prSet presAssocID="{D8F4EE66-72BD-48B5-A8FF-5911208D39AA}" presName="imgShp" presStyleLbl="fgImgPlace1" presStyleIdx="0" presStyleCnt="3" custScaleX="89296" custScaleY="89429"/>
      <dgm:spPr/>
    </dgm:pt>
    <dgm:pt modelId="{FEEB5B71-F8BF-43A5-BB7F-A526DAE9F330}" type="pres">
      <dgm:prSet presAssocID="{D8F4EE66-72BD-48B5-A8FF-5911208D39AA}" presName="txShp" presStyleLbl="node1" presStyleIdx="0" presStyleCnt="3" custScaleX="107442" custLinFactNeighborX="689" custLinFactNeighborY="-56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3C1E97-1FCA-4FCE-B828-70E32ED4CAD3}" type="pres">
      <dgm:prSet presAssocID="{D5DB1D5F-877B-4122-A08F-880F46D6656E}" presName="spacing" presStyleCnt="0"/>
      <dgm:spPr/>
    </dgm:pt>
    <dgm:pt modelId="{EED34F45-30D5-4739-872A-E80B5FDF1081}" type="pres">
      <dgm:prSet presAssocID="{E822B511-F339-41D7-925F-C05DAE4EBB3D}" presName="composite" presStyleCnt="0"/>
      <dgm:spPr/>
    </dgm:pt>
    <dgm:pt modelId="{4468D691-84D7-4F54-88FA-CE2A504D8E34}" type="pres">
      <dgm:prSet presAssocID="{E822B511-F339-41D7-925F-C05DAE4EBB3D}" presName="imgShp" presStyleLbl="fgImgPlace1" presStyleIdx="1" presStyleCnt="3" custScaleX="84854" custScaleY="86442"/>
      <dgm:spPr/>
    </dgm:pt>
    <dgm:pt modelId="{C894FAF5-DCA1-41BA-8DDA-29E5B39C5F21}" type="pres">
      <dgm:prSet presAssocID="{E822B511-F339-41D7-925F-C05DAE4EBB3D}" presName="txShp" presStyleLbl="node1" presStyleIdx="1" presStyleCnt="3" custScaleX="106538" custLinFactNeighborX="705" custLinFactNeighborY="21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5A9B10-CFC7-4D28-8169-20D1522498D6}" type="pres">
      <dgm:prSet presAssocID="{DF69403B-ABED-43C2-B72C-878E662492BA}" presName="spacing" presStyleCnt="0"/>
      <dgm:spPr/>
    </dgm:pt>
    <dgm:pt modelId="{744C7C32-AAFC-42FA-A013-6088E362BC9B}" type="pres">
      <dgm:prSet presAssocID="{A044D845-6658-45F9-8044-72E83FB26A72}" presName="composite" presStyleCnt="0"/>
      <dgm:spPr/>
    </dgm:pt>
    <dgm:pt modelId="{CEF78006-1F5C-4970-B83F-0A1C2E174D79}" type="pres">
      <dgm:prSet presAssocID="{A044D845-6658-45F9-8044-72E83FB26A72}" presName="imgShp" presStyleLbl="fgImgPlace1" presStyleIdx="2" presStyleCnt="3" custScaleX="81533" custScaleY="81566"/>
      <dgm:spPr/>
    </dgm:pt>
    <dgm:pt modelId="{311C0597-6257-42D1-9FFC-12FCA61CA0A4}" type="pres">
      <dgm:prSet presAssocID="{A044D845-6658-45F9-8044-72E83FB26A72}" presName="txShp" presStyleLbl="node1" presStyleIdx="2" presStyleCnt="3" custScaleX="1086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3DFDC4-73ED-406D-9F01-9562C1F23C2F}" type="presOf" srcId="{D8F4EE66-72BD-48B5-A8FF-5911208D39AA}" destId="{FEEB5B71-F8BF-43A5-BB7F-A526DAE9F330}" srcOrd="0" destOrd="0" presId="urn:microsoft.com/office/officeart/2005/8/layout/vList3#1"/>
    <dgm:cxn modelId="{41C51855-1D2E-4DAE-BB08-B52F3CE9A775}" type="presOf" srcId="{2AB93F09-3C34-4501-B642-E018102E1443}" destId="{CA99BB14-575F-4337-91E4-ECBD1648B95C}" srcOrd="0" destOrd="0" presId="urn:microsoft.com/office/officeart/2005/8/layout/vList3#1"/>
    <dgm:cxn modelId="{A3EA16EC-6D6C-45C2-AFD5-A8E47691A2BE}" srcId="{2AB93F09-3C34-4501-B642-E018102E1443}" destId="{A044D845-6658-45F9-8044-72E83FB26A72}" srcOrd="2" destOrd="0" parTransId="{46D65D91-5C92-48D3-BA43-A266B92AAD9B}" sibTransId="{43A193F1-7C10-4BD1-A6B5-1D9A4F9B4987}"/>
    <dgm:cxn modelId="{E066B3CA-BF7B-4E91-8540-49BD1F9D07AC}" srcId="{2AB93F09-3C34-4501-B642-E018102E1443}" destId="{D8F4EE66-72BD-48B5-A8FF-5911208D39AA}" srcOrd="0" destOrd="0" parTransId="{7F9818B3-11CF-4369-ADA8-BCB9ECF286B3}" sibTransId="{D5DB1D5F-877B-4122-A08F-880F46D6656E}"/>
    <dgm:cxn modelId="{1722F1F0-EBCD-4900-B5C9-D75CB3724CF6}" type="presOf" srcId="{A044D845-6658-45F9-8044-72E83FB26A72}" destId="{311C0597-6257-42D1-9FFC-12FCA61CA0A4}" srcOrd="0" destOrd="0" presId="urn:microsoft.com/office/officeart/2005/8/layout/vList3#1"/>
    <dgm:cxn modelId="{93955BFE-F22C-45F6-99C4-9CD281787599}" srcId="{2AB93F09-3C34-4501-B642-E018102E1443}" destId="{E822B511-F339-41D7-925F-C05DAE4EBB3D}" srcOrd="1" destOrd="0" parTransId="{CF44242C-64F4-48B2-AFD4-389F2E041C18}" sibTransId="{DF69403B-ABED-43C2-B72C-878E662492BA}"/>
    <dgm:cxn modelId="{3DF9F189-16E9-4B14-9109-7CBD4AB507D7}" type="presOf" srcId="{E822B511-F339-41D7-925F-C05DAE4EBB3D}" destId="{C894FAF5-DCA1-41BA-8DDA-29E5B39C5F21}" srcOrd="0" destOrd="0" presId="urn:microsoft.com/office/officeart/2005/8/layout/vList3#1"/>
    <dgm:cxn modelId="{6912DD9C-24B9-4786-A93B-22DC8BE08031}" type="presParOf" srcId="{CA99BB14-575F-4337-91E4-ECBD1648B95C}" destId="{ADB49BC5-BE45-4DAB-B7E3-FD10B833FC3F}" srcOrd="0" destOrd="0" presId="urn:microsoft.com/office/officeart/2005/8/layout/vList3#1"/>
    <dgm:cxn modelId="{96E45C7B-2A36-4924-A583-9ECDAEFF3EF3}" type="presParOf" srcId="{ADB49BC5-BE45-4DAB-B7E3-FD10B833FC3F}" destId="{481BB562-93BC-4AE4-9F11-DFDCA6D0186B}" srcOrd="0" destOrd="0" presId="urn:microsoft.com/office/officeart/2005/8/layout/vList3#1"/>
    <dgm:cxn modelId="{A42E30CB-4236-4B0F-9226-1CDC13588F35}" type="presParOf" srcId="{ADB49BC5-BE45-4DAB-B7E3-FD10B833FC3F}" destId="{FEEB5B71-F8BF-43A5-BB7F-A526DAE9F330}" srcOrd="1" destOrd="0" presId="urn:microsoft.com/office/officeart/2005/8/layout/vList3#1"/>
    <dgm:cxn modelId="{CA65C1E1-DD48-4047-A0F6-B15F3B42F33A}" type="presParOf" srcId="{CA99BB14-575F-4337-91E4-ECBD1648B95C}" destId="{F43C1E97-1FCA-4FCE-B828-70E32ED4CAD3}" srcOrd="1" destOrd="0" presId="urn:microsoft.com/office/officeart/2005/8/layout/vList3#1"/>
    <dgm:cxn modelId="{E67A0F3F-BCEA-468F-BEE8-174A7313EDA7}" type="presParOf" srcId="{CA99BB14-575F-4337-91E4-ECBD1648B95C}" destId="{EED34F45-30D5-4739-872A-E80B5FDF1081}" srcOrd="2" destOrd="0" presId="urn:microsoft.com/office/officeart/2005/8/layout/vList3#1"/>
    <dgm:cxn modelId="{F2BD7CB1-0670-487A-9646-4A5A5A5B1A7D}" type="presParOf" srcId="{EED34F45-30D5-4739-872A-E80B5FDF1081}" destId="{4468D691-84D7-4F54-88FA-CE2A504D8E34}" srcOrd="0" destOrd="0" presId="urn:microsoft.com/office/officeart/2005/8/layout/vList3#1"/>
    <dgm:cxn modelId="{891240C9-50D5-42ED-BB7D-3ED73C4B2DAF}" type="presParOf" srcId="{EED34F45-30D5-4739-872A-E80B5FDF1081}" destId="{C894FAF5-DCA1-41BA-8DDA-29E5B39C5F21}" srcOrd="1" destOrd="0" presId="urn:microsoft.com/office/officeart/2005/8/layout/vList3#1"/>
    <dgm:cxn modelId="{265E912B-126F-4A5B-B20E-BDE26A3ACD81}" type="presParOf" srcId="{CA99BB14-575F-4337-91E4-ECBD1648B95C}" destId="{535A9B10-CFC7-4D28-8169-20D1522498D6}" srcOrd="3" destOrd="0" presId="urn:microsoft.com/office/officeart/2005/8/layout/vList3#1"/>
    <dgm:cxn modelId="{ED30B6BA-F71F-4B1E-8AEF-8706F2640781}" type="presParOf" srcId="{CA99BB14-575F-4337-91E4-ECBD1648B95C}" destId="{744C7C32-AAFC-42FA-A013-6088E362BC9B}" srcOrd="4" destOrd="0" presId="urn:microsoft.com/office/officeart/2005/8/layout/vList3#1"/>
    <dgm:cxn modelId="{C5BF77E3-D020-427D-9FB4-23158E8F74E5}" type="presParOf" srcId="{744C7C32-AAFC-42FA-A013-6088E362BC9B}" destId="{CEF78006-1F5C-4970-B83F-0A1C2E174D79}" srcOrd="0" destOrd="0" presId="urn:microsoft.com/office/officeart/2005/8/layout/vList3#1"/>
    <dgm:cxn modelId="{AB56525F-57F5-4B24-B66E-BA0A5C26B048}" type="presParOf" srcId="{744C7C32-AAFC-42FA-A013-6088E362BC9B}" destId="{311C0597-6257-42D1-9FFC-12FCA61CA0A4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C550112-22B4-498B-AEE3-A083B8E02D06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5DEF940-B5B7-4450-B4BE-577BE508022C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система выбирает эксперта для аттестуемого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E713F65-3FE0-4C17-AA46-66736E31CE9F}" type="parTrans" cxnId="{BCAE5910-E8C6-4D09-BD4D-758A52E78AA7}">
      <dgm:prSet/>
      <dgm:spPr/>
      <dgm:t>
        <a:bodyPr/>
        <a:lstStyle/>
        <a:p>
          <a:endParaRPr lang="ru-RU"/>
        </a:p>
      </dgm:t>
    </dgm:pt>
    <dgm:pt modelId="{1C808955-79B1-44BF-9211-CF8465508783}" type="sibTrans" cxnId="{BCAE5910-E8C6-4D09-BD4D-758A52E78AA7}">
      <dgm:prSet/>
      <dgm:spPr/>
      <dgm:t>
        <a:bodyPr/>
        <a:lstStyle/>
        <a:p>
          <a:endParaRPr lang="ru-RU"/>
        </a:p>
      </dgm:t>
    </dgm:pt>
    <dgm:pt modelId="{51BB8718-552E-4C8C-9058-9CE415314751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эксперты проводят экспертизу аттестуемых из других районов</a:t>
          </a:r>
          <a:endParaRPr lang="ru-RU" sz="20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ED0FE7-4461-44EB-A636-A533B00DF944}" type="parTrans" cxnId="{BFA22896-8DC4-430C-A66F-032EFC2BEB93}">
      <dgm:prSet/>
      <dgm:spPr/>
      <dgm:t>
        <a:bodyPr/>
        <a:lstStyle/>
        <a:p>
          <a:endParaRPr lang="ru-RU"/>
        </a:p>
      </dgm:t>
    </dgm:pt>
    <dgm:pt modelId="{F61067FA-A4C7-4138-A068-21ED5EC8FFCD}" type="sibTrans" cxnId="{BFA22896-8DC4-430C-A66F-032EFC2BEB93}">
      <dgm:prSet/>
      <dgm:spPr/>
      <dgm:t>
        <a:bodyPr/>
        <a:lstStyle/>
        <a:p>
          <a:endParaRPr lang="ru-RU"/>
        </a:p>
      </dgm:t>
    </dgm:pt>
    <dgm:pt modelId="{8B441D1B-D8FC-450B-A432-1895E58E31F8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эксперты проводят заочную экспертизу у аттестуемых</a:t>
          </a:r>
          <a:endParaRPr lang="ru-RU" sz="2000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7ACB4D-1D18-48B2-8039-FF5A7B6BB4E1}" type="parTrans" cxnId="{89B3AD83-68BC-477C-9BC5-F1D0E600A051}">
      <dgm:prSet/>
      <dgm:spPr/>
      <dgm:t>
        <a:bodyPr/>
        <a:lstStyle/>
        <a:p>
          <a:endParaRPr lang="ru-RU"/>
        </a:p>
      </dgm:t>
    </dgm:pt>
    <dgm:pt modelId="{0A65FC1D-506F-424E-A354-B34FDA638C49}" type="sibTrans" cxnId="{89B3AD83-68BC-477C-9BC5-F1D0E600A051}">
      <dgm:prSet/>
      <dgm:spPr/>
      <dgm:t>
        <a:bodyPr/>
        <a:lstStyle/>
        <a:p>
          <a:endParaRPr lang="ru-RU"/>
        </a:p>
      </dgm:t>
    </dgm:pt>
    <dgm:pt modelId="{5991B5D4-8CCF-49F1-BA14-8D156730C9C0}" type="pres">
      <dgm:prSet presAssocID="{BC550112-22B4-498B-AEE3-A083B8E02D0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F07C0B-7934-4BB9-A7DB-F4B155C5C8F0}" type="pres">
      <dgm:prSet presAssocID="{A5DEF940-B5B7-4450-B4BE-577BE508022C}" presName="parentLin" presStyleCnt="0"/>
      <dgm:spPr/>
    </dgm:pt>
    <dgm:pt modelId="{646FDCCB-FD77-46A8-9AC3-E9E88F1DC5FF}" type="pres">
      <dgm:prSet presAssocID="{A5DEF940-B5B7-4450-B4BE-577BE508022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341E83E-97A4-44FD-8D70-EB6E6A816EAF}" type="pres">
      <dgm:prSet presAssocID="{A5DEF940-B5B7-4450-B4BE-577BE508022C}" presName="parentText" presStyleLbl="node1" presStyleIdx="0" presStyleCnt="3" custScaleX="128641" custScaleY="777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387B33-652A-4FD8-8376-7896ED49713C}" type="pres">
      <dgm:prSet presAssocID="{A5DEF940-B5B7-4450-B4BE-577BE508022C}" presName="negativeSpace" presStyleCnt="0"/>
      <dgm:spPr/>
    </dgm:pt>
    <dgm:pt modelId="{24958868-248C-4E64-8ECA-5BA86EB43573}" type="pres">
      <dgm:prSet presAssocID="{A5DEF940-B5B7-4450-B4BE-577BE508022C}" presName="childText" presStyleLbl="conFgAcc1" presStyleIdx="0" presStyleCnt="3">
        <dgm:presLayoutVars>
          <dgm:bulletEnabled val="1"/>
        </dgm:presLayoutVars>
      </dgm:prSet>
      <dgm:spPr/>
    </dgm:pt>
    <dgm:pt modelId="{BD1F9C95-A2ED-4BE5-A71C-73CF71CE7B5D}" type="pres">
      <dgm:prSet presAssocID="{1C808955-79B1-44BF-9211-CF8465508783}" presName="spaceBetweenRectangles" presStyleCnt="0"/>
      <dgm:spPr/>
    </dgm:pt>
    <dgm:pt modelId="{34B27BC0-79A0-490D-AF75-CEDCF234643C}" type="pres">
      <dgm:prSet presAssocID="{51BB8718-552E-4C8C-9058-9CE415314751}" presName="parentLin" presStyleCnt="0"/>
      <dgm:spPr/>
    </dgm:pt>
    <dgm:pt modelId="{DB26D037-2EE8-4AAA-BF22-CBF768C95BB5}" type="pres">
      <dgm:prSet presAssocID="{51BB8718-552E-4C8C-9058-9CE41531475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DCE2722-E83C-4899-9B0F-65B26296B4E6}" type="pres">
      <dgm:prSet presAssocID="{51BB8718-552E-4C8C-9058-9CE415314751}" presName="parentText" presStyleLbl="node1" presStyleIdx="1" presStyleCnt="3" custScaleX="129360" custScaleY="76048" custLinFactNeighborX="23927" custLinFactNeighborY="46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D49235-2B46-4F83-97E0-CBB1D8E2A934}" type="pres">
      <dgm:prSet presAssocID="{51BB8718-552E-4C8C-9058-9CE415314751}" presName="negativeSpace" presStyleCnt="0"/>
      <dgm:spPr/>
    </dgm:pt>
    <dgm:pt modelId="{CFB02F0A-5E83-4CAD-A3E5-C3D3367E13AC}" type="pres">
      <dgm:prSet presAssocID="{51BB8718-552E-4C8C-9058-9CE415314751}" presName="childText" presStyleLbl="conFgAcc1" presStyleIdx="1" presStyleCnt="3">
        <dgm:presLayoutVars>
          <dgm:bulletEnabled val="1"/>
        </dgm:presLayoutVars>
      </dgm:prSet>
      <dgm:spPr/>
    </dgm:pt>
    <dgm:pt modelId="{A7BAF202-FB51-4A38-893C-DC279A16A6C3}" type="pres">
      <dgm:prSet presAssocID="{F61067FA-A4C7-4138-A068-21ED5EC8FFCD}" presName="spaceBetweenRectangles" presStyleCnt="0"/>
      <dgm:spPr/>
    </dgm:pt>
    <dgm:pt modelId="{81DAE788-2898-4710-A213-4A89C5268CE2}" type="pres">
      <dgm:prSet presAssocID="{8B441D1B-D8FC-450B-A432-1895E58E31F8}" presName="parentLin" presStyleCnt="0"/>
      <dgm:spPr/>
    </dgm:pt>
    <dgm:pt modelId="{622060E3-161C-4688-9C7D-A9702D7BD12D}" type="pres">
      <dgm:prSet presAssocID="{8B441D1B-D8FC-450B-A432-1895E58E31F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A0DCBD92-98BD-4E05-9892-4E833A00BD8F}" type="pres">
      <dgm:prSet presAssocID="{8B441D1B-D8FC-450B-A432-1895E58E31F8}" presName="parentText" presStyleLbl="node1" presStyleIdx="2" presStyleCnt="3" custScaleX="129360" custScaleY="756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E60201-D90B-447E-B1EC-895B6547F9BE}" type="pres">
      <dgm:prSet presAssocID="{8B441D1B-D8FC-450B-A432-1895E58E31F8}" presName="negativeSpace" presStyleCnt="0"/>
      <dgm:spPr/>
    </dgm:pt>
    <dgm:pt modelId="{6370BC4B-1573-467A-885C-7F3FFA778925}" type="pres">
      <dgm:prSet presAssocID="{8B441D1B-D8FC-450B-A432-1895E58E31F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9B3AD83-68BC-477C-9BC5-F1D0E600A051}" srcId="{BC550112-22B4-498B-AEE3-A083B8E02D06}" destId="{8B441D1B-D8FC-450B-A432-1895E58E31F8}" srcOrd="2" destOrd="0" parTransId="{927ACB4D-1D18-48B2-8039-FF5A7B6BB4E1}" sibTransId="{0A65FC1D-506F-424E-A354-B34FDA638C49}"/>
    <dgm:cxn modelId="{BFA22896-8DC4-430C-A66F-032EFC2BEB93}" srcId="{BC550112-22B4-498B-AEE3-A083B8E02D06}" destId="{51BB8718-552E-4C8C-9058-9CE415314751}" srcOrd="1" destOrd="0" parTransId="{EEED0FE7-4461-44EB-A636-A533B00DF944}" sibTransId="{F61067FA-A4C7-4138-A068-21ED5EC8FFCD}"/>
    <dgm:cxn modelId="{08182384-2EAC-4C4F-8BD8-F57EC82BDA6F}" type="presOf" srcId="{51BB8718-552E-4C8C-9058-9CE415314751}" destId="{CDCE2722-E83C-4899-9B0F-65B26296B4E6}" srcOrd="1" destOrd="0" presId="urn:microsoft.com/office/officeart/2005/8/layout/list1"/>
    <dgm:cxn modelId="{E55203E6-FB75-448D-A5FB-E662D9741DB3}" type="presOf" srcId="{8B441D1B-D8FC-450B-A432-1895E58E31F8}" destId="{A0DCBD92-98BD-4E05-9892-4E833A00BD8F}" srcOrd="1" destOrd="0" presId="urn:microsoft.com/office/officeart/2005/8/layout/list1"/>
    <dgm:cxn modelId="{94AC7E49-1C17-4AA6-959D-6F87C01474E4}" type="presOf" srcId="{51BB8718-552E-4C8C-9058-9CE415314751}" destId="{DB26D037-2EE8-4AAA-BF22-CBF768C95BB5}" srcOrd="0" destOrd="0" presId="urn:microsoft.com/office/officeart/2005/8/layout/list1"/>
    <dgm:cxn modelId="{BCAE5910-E8C6-4D09-BD4D-758A52E78AA7}" srcId="{BC550112-22B4-498B-AEE3-A083B8E02D06}" destId="{A5DEF940-B5B7-4450-B4BE-577BE508022C}" srcOrd="0" destOrd="0" parTransId="{8E713F65-3FE0-4C17-AA46-66736E31CE9F}" sibTransId="{1C808955-79B1-44BF-9211-CF8465508783}"/>
    <dgm:cxn modelId="{9E6A0C9A-E29C-4BBF-9FBA-AD06ACF33A92}" type="presOf" srcId="{BC550112-22B4-498B-AEE3-A083B8E02D06}" destId="{5991B5D4-8CCF-49F1-BA14-8D156730C9C0}" srcOrd="0" destOrd="0" presId="urn:microsoft.com/office/officeart/2005/8/layout/list1"/>
    <dgm:cxn modelId="{2CC56DED-4B15-4CC9-9ED5-C0ACE6AD8367}" type="presOf" srcId="{8B441D1B-D8FC-450B-A432-1895E58E31F8}" destId="{622060E3-161C-4688-9C7D-A9702D7BD12D}" srcOrd="0" destOrd="0" presId="urn:microsoft.com/office/officeart/2005/8/layout/list1"/>
    <dgm:cxn modelId="{702A0E63-5B87-49FC-B5DB-8FADCEDB6EBD}" type="presOf" srcId="{A5DEF940-B5B7-4450-B4BE-577BE508022C}" destId="{646FDCCB-FD77-46A8-9AC3-E9E88F1DC5FF}" srcOrd="0" destOrd="0" presId="urn:microsoft.com/office/officeart/2005/8/layout/list1"/>
    <dgm:cxn modelId="{CAE32EC5-1B88-41AF-A832-2DE8189C1943}" type="presOf" srcId="{A5DEF940-B5B7-4450-B4BE-577BE508022C}" destId="{D341E83E-97A4-44FD-8D70-EB6E6A816EAF}" srcOrd="1" destOrd="0" presId="urn:microsoft.com/office/officeart/2005/8/layout/list1"/>
    <dgm:cxn modelId="{94626353-1A74-49A3-AC57-6872FFAE1CD3}" type="presParOf" srcId="{5991B5D4-8CCF-49F1-BA14-8D156730C9C0}" destId="{2BF07C0B-7934-4BB9-A7DB-F4B155C5C8F0}" srcOrd="0" destOrd="0" presId="urn:microsoft.com/office/officeart/2005/8/layout/list1"/>
    <dgm:cxn modelId="{CE8D2FD8-C696-46A6-B3FD-70EACA30FD1B}" type="presParOf" srcId="{2BF07C0B-7934-4BB9-A7DB-F4B155C5C8F0}" destId="{646FDCCB-FD77-46A8-9AC3-E9E88F1DC5FF}" srcOrd="0" destOrd="0" presId="urn:microsoft.com/office/officeart/2005/8/layout/list1"/>
    <dgm:cxn modelId="{079E9206-C71B-4995-8CCE-E4AF015C408D}" type="presParOf" srcId="{2BF07C0B-7934-4BB9-A7DB-F4B155C5C8F0}" destId="{D341E83E-97A4-44FD-8D70-EB6E6A816EAF}" srcOrd="1" destOrd="0" presId="urn:microsoft.com/office/officeart/2005/8/layout/list1"/>
    <dgm:cxn modelId="{92C74A99-B767-4293-AEBE-88F619CE1244}" type="presParOf" srcId="{5991B5D4-8CCF-49F1-BA14-8D156730C9C0}" destId="{83387B33-652A-4FD8-8376-7896ED49713C}" srcOrd="1" destOrd="0" presId="urn:microsoft.com/office/officeart/2005/8/layout/list1"/>
    <dgm:cxn modelId="{4F769F8E-7434-4601-A8F5-9658AFA59FCE}" type="presParOf" srcId="{5991B5D4-8CCF-49F1-BA14-8D156730C9C0}" destId="{24958868-248C-4E64-8ECA-5BA86EB43573}" srcOrd="2" destOrd="0" presId="urn:microsoft.com/office/officeart/2005/8/layout/list1"/>
    <dgm:cxn modelId="{F5D4EB3E-DB60-4349-9297-D36622E13A6E}" type="presParOf" srcId="{5991B5D4-8CCF-49F1-BA14-8D156730C9C0}" destId="{BD1F9C95-A2ED-4BE5-A71C-73CF71CE7B5D}" srcOrd="3" destOrd="0" presId="urn:microsoft.com/office/officeart/2005/8/layout/list1"/>
    <dgm:cxn modelId="{E268104E-415E-4D30-B797-05BBB0501205}" type="presParOf" srcId="{5991B5D4-8CCF-49F1-BA14-8D156730C9C0}" destId="{34B27BC0-79A0-490D-AF75-CEDCF234643C}" srcOrd="4" destOrd="0" presId="urn:microsoft.com/office/officeart/2005/8/layout/list1"/>
    <dgm:cxn modelId="{B9C22AC2-AEF6-4C29-B989-DB1CFC2AB44D}" type="presParOf" srcId="{34B27BC0-79A0-490D-AF75-CEDCF234643C}" destId="{DB26D037-2EE8-4AAA-BF22-CBF768C95BB5}" srcOrd="0" destOrd="0" presId="urn:microsoft.com/office/officeart/2005/8/layout/list1"/>
    <dgm:cxn modelId="{E3D57F07-E1EE-4853-BEAE-E0235B7C993E}" type="presParOf" srcId="{34B27BC0-79A0-490D-AF75-CEDCF234643C}" destId="{CDCE2722-E83C-4899-9B0F-65B26296B4E6}" srcOrd="1" destOrd="0" presId="urn:microsoft.com/office/officeart/2005/8/layout/list1"/>
    <dgm:cxn modelId="{DCD08332-BA52-4AD1-AEA1-1C98E7B7900A}" type="presParOf" srcId="{5991B5D4-8CCF-49F1-BA14-8D156730C9C0}" destId="{51D49235-2B46-4F83-97E0-CBB1D8E2A934}" srcOrd="5" destOrd="0" presId="urn:microsoft.com/office/officeart/2005/8/layout/list1"/>
    <dgm:cxn modelId="{2503DEC2-11B3-41CF-98D2-4542DCFECDE5}" type="presParOf" srcId="{5991B5D4-8CCF-49F1-BA14-8D156730C9C0}" destId="{CFB02F0A-5E83-4CAD-A3E5-C3D3367E13AC}" srcOrd="6" destOrd="0" presId="urn:microsoft.com/office/officeart/2005/8/layout/list1"/>
    <dgm:cxn modelId="{27492E7A-3AEC-49E3-ABE9-42D4B722DEAF}" type="presParOf" srcId="{5991B5D4-8CCF-49F1-BA14-8D156730C9C0}" destId="{A7BAF202-FB51-4A38-893C-DC279A16A6C3}" srcOrd="7" destOrd="0" presId="urn:microsoft.com/office/officeart/2005/8/layout/list1"/>
    <dgm:cxn modelId="{E1FB5CB6-E722-406D-8216-77AD0B4208FE}" type="presParOf" srcId="{5991B5D4-8CCF-49F1-BA14-8D156730C9C0}" destId="{81DAE788-2898-4710-A213-4A89C5268CE2}" srcOrd="8" destOrd="0" presId="urn:microsoft.com/office/officeart/2005/8/layout/list1"/>
    <dgm:cxn modelId="{AA7D8EA3-86E0-485D-9366-7583A71C038C}" type="presParOf" srcId="{81DAE788-2898-4710-A213-4A89C5268CE2}" destId="{622060E3-161C-4688-9C7D-A9702D7BD12D}" srcOrd="0" destOrd="0" presId="urn:microsoft.com/office/officeart/2005/8/layout/list1"/>
    <dgm:cxn modelId="{DB15A906-3776-497B-AEDF-7B3C3BD996CA}" type="presParOf" srcId="{81DAE788-2898-4710-A213-4A89C5268CE2}" destId="{A0DCBD92-98BD-4E05-9892-4E833A00BD8F}" srcOrd="1" destOrd="0" presId="urn:microsoft.com/office/officeart/2005/8/layout/list1"/>
    <dgm:cxn modelId="{9ADF713B-D1FC-4CDC-8B05-683ABF8D759C}" type="presParOf" srcId="{5991B5D4-8CCF-49F1-BA14-8D156730C9C0}" destId="{F9E60201-D90B-447E-B1EC-895B6547F9BE}" srcOrd="9" destOrd="0" presId="urn:microsoft.com/office/officeart/2005/8/layout/list1"/>
    <dgm:cxn modelId="{6F95A0D6-6394-4A77-AF99-6A0CDCD49589}" type="presParOf" srcId="{5991B5D4-8CCF-49F1-BA14-8D156730C9C0}" destId="{6370BC4B-1573-467A-885C-7F3FFA77892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5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C72B141C-8C36-4B94-8B2D-AD6B7C3ECEC0}" type="datetimeFigureOut">
              <a:rPr lang="ru-RU" smtClean="0"/>
              <a:pPr/>
              <a:t>02.10.2017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5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12EFECEC-5E2D-456E-A474-DFA1AB4E8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146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9E87A04A-1D79-4CE6-9FA4-7606F3ADCCAF}" type="datetimeFigureOut">
              <a:rPr lang="ru-RU" smtClean="0"/>
              <a:pPr/>
              <a:t>02.10.2017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46" tIns="45473" rIns="90946" bIns="4547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6"/>
          </a:xfrm>
          <a:prstGeom prst="rect">
            <a:avLst/>
          </a:prstGeom>
        </p:spPr>
        <p:txBody>
          <a:bodyPr vert="horz" lIns="90946" tIns="45473" rIns="90946" bIns="4547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5527F5C3-C9F5-40F2-8017-BC469BB515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395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276425" y="4715154"/>
            <a:ext cx="5841483" cy="4699835"/>
          </a:xfrm>
        </p:spPr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ru-RU" dirty="0" smtClean="0"/>
              <a:t>Общее кол  ведомств – 13, из них 4 РФ </a:t>
            </a:r>
          </a:p>
          <a:p>
            <a:pPr marL="228600" indent="-228600"/>
            <a:r>
              <a:rPr lang="ru-RU" dirty="0" smtClean="0"/>
              <a:t> РТ - МОиН РТ, </a:t>
            </a:r>
            <a:r>
              <a:rPr lang="ru-RU" dirty="0" err="1" smtClean="0"/>
              <a:t>МДМиС</a:t>
            </a:r>
            <a:r>
              <a:rPr lang="ru-RU" dirty="0" smtClean="0"/>
              <a:t> РТ, Минкульт, </a:t>
            </a:r>
            <a:r>
              <a:rPr lang="ru-RU" dirty="0" err="1" smtClean="0"/>
              <a:t>Минздав</a:t>
            </a:r>
            <a:r>
              <a:rPr lang="ru-RU" dirty="0" smtClean="0"/>
              <a:t>, МИС РТ, Минтруд,  Министерство сельского хозяйства и продовольствия, Министерство лесного хозяйства, </a:t>
            </a:r>
            <a:r>
              <a:rPr lang="ru-RU" dirty="0" err="1" smtClean="0"/>
              <a:t>Татпотребсоюз</a:t>
            </a:r>
            <a:endParaRPr lang="ru-RU" dirty="0" smtClean="0"/>
          </a:p>
          <a:p>
            <a:pPr marL="228600" indent="-228600"/>
            <a:r>
              <a:rPr lang="ru-RU" dirty="0" smtClean="0"/>
              <a:t> РФ - ЦБ РФ,  МОиН РФ,  МЗ РФ,  МК РФ</a:t>
            </a:r>
          </a:p>
          <a:p>
            <a:endParaRPr lang="ru-RU" dirty="0" smtClean="0"/>
          </a:p>
          <a:p>
            <a:r>
              <a:rPr lang="ru-RU" dirty="0" smtClean="0"/>
              <a:t>2. Прочие организации – это детские дома, реабилитационные центры, межшкольные комбинаты, детские приюты и др.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68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69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70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A79B9-795D-4F33-951B-5918FBFCB101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1143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ЛК педагога -  Педагогическая аттестация  - Создать пакет</a:t>
            </a:r>
          </a:p>
          <a:p>
            <a:r>
              <a:rPr lang="ru-RU" dirty="0" smtClean="0"/>
              <a:t>При создании пакета  необходимо выбрать из списка – </a:t>
            </a:r>
          </a:p>
          <a:p>
            <a:r>
              <a:rPr lang="ru-RU" dirty="0" smtClean="0"/>
              <a:t> - заявленную категорию, </a:t>
            </a:r>
          </a:p>
          <a:p>
            <a:r>
              <a:rPr lang="ru-RU" dirty="0" smtClean="0"/>
              <a:t> - предмет (для школ и СПО)</a:t>
            </a:r>
          </a:p>
          <a:p>
            <a:r>
              <a:rPr lang="ru-RU" dirty="0" smtClean="0"/>
              <a:t> - должность</a:t>
            </a:r>
          </a:p>
          <a:p>
            <a:r>
              <a:rPr lang="ru-RU" dirty="0" smtClean="0"/>
              <a:t> - указать наличие льготы.</a:t>
            </a:r>
          </a:p>
          <a:p>
            <a:endParaRPr lang="ru-RU" dirty="0" smtClean="0"/>
          </a:p>
          <a:p>
            <a:r>
              <a:rPr lang="ru-RU" dirty="0" smtClean="0"/>
              <a:t>Приложить электронные документы </a:t>
            </a:r>
          </a:p>
          <a:p>
            <a:r>
              <a:rPr lang="ru-RU" dirty="0" smtClean="0"/>
              <a:t> - заявление</a:t>
            </a:r>
          </a:p>
          <a:p>
            <a:r>
              <a:rPr lang="ru-RU" dirty="0" smtClean="0"/>
              <a:t> - карту результативности</a:t>
            </a:r>
          </a:p>
          <a:p>
            <a:r>
              <a:rPr lang="ru-RU" dirty="0" smtClean="0"/>
              <a:t> - справку о прохождении тестирования</a:t>
            </a:r>
          </a:p>
          <a:p>
            <a:r>
              <a:rPr lang="ru-RU" dirty="0" smtClean="0"/>
              <a:t>-др. документы.</a:t>
            </a:r>
          </a:p>
          <a:p>
            <a:r>
              <a:rPr lang="ru-RU" dirty="0" smtClean="0"/>
              <a:t> Пакет можно формировать поэтапно в удобное время.</a:t>
            </a:r>
          </a:p>
          <a:p>
            <a:r>
              <a:rPr lang="ru-RU" dirty="0" smtClean="0"/>
              <a:t>Пакет можно отправить куратору ОО или удалить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32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41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55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56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58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59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61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AA40D98-67B8-4E26-A627-D95E4CF8B836}" type="datetimeFigureOut">
              <a:rPr lang="ru-RU" smtClean="0"/>
              <a:pPr/>
              <a:t>02.10.2017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40D98-67B8-4E26-A627-D95E4CF8B836}" type="datetimeFigureOut">
              <a:rPr lang="ru-RU" smtClean="0"/>
              <a:pPr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40D98-67B8-4E26-A627-D95E4CF8B836}" type="datetimeFigureOut">
              <a:rPr lang="ru-RU" smtClean="0"/>
              <a:pPr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40D98-67B8-4E26-A627-D95E4CF8B836}" type="datetimeFigureOut">
              <a:rPr lang="ru-RU" smtClean="0"/>
              <a:pPr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40D98-67B8-4E26-A627-D95E4CF8B836}" type="datetimeFigureOut">
              <a:rPr lang="ru-RU" smtClean="0"/>
              <a:pPr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40D98-67B8-4E26-A627-D95E4CF8B836}" type="datetimeFigureOut">
              <a:rPr lang="ru-RU" smtClean="0"/>
              <a:pPr/>
              <a:t>02.10.2017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40D98-67B8-4E26-A627-D95E4CF8B836}" type="datetimeFigureOut">
              <a:rPr lang="ru-RU" smtClean="0"/>
              <a:pPr/>
              <a:t>02.10.2017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40D98-67B8-4E26-A627-D95E4CF8B836}" type="datetimeFigureOut">
              <a:rPr lang="ru-RU" smtClean="0"/>
              <a:pPr/>
              <a:t>02.10.2017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40D98-67B8-4E26-A627-D95E4CF8B836}" type="datetimeFigureOut">
              <a:rPr lang="ru-RU" smtClean="0"/>
              <a:pPr/>
              <a:t>02.10.2017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AA40D98-67B8-4E26-A627-D95E4CF8B836}" type="datetimeFigureOut">
              <a:rPr lang="ru-RU" smtClean="0"/>
              <a:pPr/>
              <a:t>02.10.2017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AA40D98-67B8-4E26-A627-D95E4CF8B836}" type="datetimeFigureOut">
              <a:rPr lang="ru-RU" smtClean="0"/>
              <a:pPr/>
              <a:t>02.10.2017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AA40D98-67B8-4E26-A627-D95E4CF8B836}" type="datetimeFigureOut">
              <a:rPr lang="ru-RU" smtClean="0"/>
              <a:pPr/>
              <a:t>02.10.2017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1" r:id="rId1"/>
    <p:sldLayoutId id="2147484202" r:id="rId2"/>
    <p:sldLayoutId id="2147484203" r:id="rId3"/>
    <p:sldLayoutId id="2147484204" r:id="rId4"/>
    <p:sldLayoutId id="2147484205" r:id="rId5"/>
    <p:sldLayoutId id="2147484206" r:id="rId6"/>
    <p:sldLayoutId id="2147484207" r:id="rId7"/>
    <p:sldLayoutId id="2147484208" r:id="rId8"/>
    <p:sldLayoutId id="2147484209" r:id="rId9"/>
    <p:sldLayoutId id="2147484210" r:id="rId10"/>
    <p:sldLayoutId id="214748421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5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://help.edu.tatar.ru/wp-content/uploads/2015/04/%D0%B7%D0%B0%D0%B3%D1%80%D1%83%D0%B7%D0%BA%D0%B0-%D0%B7%D0%B0%D1%8F%D0%B2%D0%BB%D0%B5%D0%BD%D0%B8%D1%8F.png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help.edu.tatar.ru/wp-content/uploads/2015/04/%D0%A1%D0%BE%D1%85%D1%80%D0%B0%D0%BD%D0%B5%D0%BD%D0%B8%D0%B5-%D0%BF%D0%B0%D0%BA%D0%B5%D1%82%D0%B0.png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help.edu.tatar.ru/wp-content/uploads/2015/04/%D0%98%D0%B7%D0%BC-%D1%82%D0%B8%D0%BF-%D0%B4%D0%BE%D0%BA%D1%83%D0%BC%D0%B5%D0%BD%D1%82%D0%B01.png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help.edu.tatar.ru/wp-content/uploads/2015/04/%D0%A2%D0%B8%D0%BF-%D0%B4%D0%BE%D0%BA%D1%83%D0%BC%D0%B5%D0%BD%D1%82%D0%B0.png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://help.edu.tatar.ru/wp-content/uploads/2015/04/%D0%97%D0%B0%D0%BF%D0%B8%D1%81%D1%8C-%D0%B2-%D0%9B%D0%9A-%D0%B8-%D0%B8%D0%BD%D1%81%D1%82%D1%80%D1%83%D0%BC%D0%B5%D0%BD%D1%82%D1%8B3.pn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://help.edu.tatar.ru/wp-content/uploads/2015/04/%D0%97%D0%B0%D0%BF%D0%B8%D1%81%D1%8C-%D0%B2-%D0%9B%D0%9A-%D0%B8-%D0%B8%D0%BD%D1%81%D1%82%D1%80%D1%83%D0%BC%D0%B5%D0%BD%D1%82%D1%8B3.png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142976" y="857232"/>
            <a:ext cx="7643812" cy="5040313"/>
          </a:xfrm>
        </p:spPr>
        <p:txBody>
          <a:bodyPr>
            <a:normAutofit fontScale="90000"/>
          </a:bodyPr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4000" b="1" dirty="0" smtClean="0">
                <a:ln>
                  <a:solidFill>
                    <a:srgbClr val="09025E"/>
                  </a:solidFill>
                </a:ln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Процедура </a:t>
            </a:r>
            <a:r>
              <a:rPr lang="ru-RU" sz="4000" b="1" dirty="0">
                <a:ln>
                  <a:solidFill>
                    <a:srgbClr val="09025E"/>
                  </a:solidFill>
                </a:ln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организации заявительной аттестации.</a:t>
            </a:r>
            <a:r>
              <a:rPr lang="ru-RU" sz="2800" b="1" dirty="0">
                <a:ln>
                  <a:solidFill>
                    <a:srgbClr val="09025E"/>
                  </a:solidFill>
                </a:ln>
                <a:solidFill>
                  <a:srgbClr val="C00000"/>
                </a:solidFill>
                <a:effectLst/>
                <a:latin typeface="Calibri"/>
                <a:ea typeface="Times New Roman"/>
                <a:cs typeface="Times New Roman"/>
              </a:rPr>
              <a:t/>
            </a:r>
            <a:br>
              <a:rPr lang="ru-RU" sz="2800" b="1" dirty="0">
                <a:ln>
                  <a:solidFill>
                    <a:srgbClr val="09025E"/>
                  </a:solidFill>
                </a:ln>
                <a:solidFill>
                  <a:srgbClr val="C00000"/>
                </a:solidFill>
                <a:effectLst/>
                <a:latin typeface="Calibri"/>
                <a:ea typeface="Times New Roman"/>
                <a:cs typeface="Times New Roman"/>
              </a:rPr>
            </a:br>
            <a:r>
              <a:rPr lang="ru-RU" sz="4000" b="1" dirty="0">
                <a:ln>
                  <a:solidFill>
                    <a:srgbClr val="09025E"/>
                  </a:solidFill>
                </a:ln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 Работа с формами документов по аттестации в системе </a:t>
            </a:r>
            <a:r>
              <a:rPr lang="en-US" sz="4000" b="1" dirty="0" smtClean="0">
                <a:ln>
                  <a:solidFill>
                    <a:srgbClr val="09025E"/>
                  </a:solidFill>
                </a:ln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en-US" sz="4000" b="1" dirty="0" smtClean="0">
                <a:ln>
                  <a:solidFill>
                    <a:srgbClr val="09025E"/>
                  </a:solidFill>
                </a:ln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4000" b="1" dirty="0" smtClean="0">
                <a:ln>
                  <a:solidFill>
                    <a:srgbClr val="09025E"/>
                  </a:solidFill>
                </a:ln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sz="4000" b="1" dirty="0">
                <a:ln>
                  <a:solidFill>
                    <a:srgbClr val="09025E"/>
                  </a:solidFill>
                </a:ln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Электронное образование».</a:t>
            </a:r>
            <a:r>
              <a:rPr lang="ru-RU" sz="2800" b="1" dirty="0">
                <a:ln>
                  <a:solidFill>
                    <a:srgbClr val="09025E"/>
                  </a:solidFill>
                </a:ln>
                <a:solidFill>
                  <a:srgbClr val="C00000"/>
                </a:solidFill>
                <a:effectLst/>
                <a:latin typeface="Calibri"/>
                <a:ea typeface="Times New Roman"/>
                <a:cs typeface="Times New Roman"/>
              </a:rPr>
              <a:t/>
            </a:r>
            <a:br>
              <a:rPr lang="ru-RU" sz="2800" b="1" dirty="0">
                <a:ln>
                  <a:solidFill>
                    <a:srgbClr val="09025E"/>
                  </a:solidFill>
                </a:ln>
                <a:solidFill>
                  <a:srgbClr val="C00000"/>
                </a:solidFill>
                <a:effectLst/>
                <a:latin typeface="Calibri"/>
                <a:ea typeface="Times New Roman"/>
                <a:cs typeface="Times New Roman"/>
              </a:rPr>
            </a:br>
            <a:r>
              <a:rPr lang="ru-RU" sz="4000" b="1" dirty="0">
                <a:ln>
                  <a:solidFill>
                    <a:srgbClr val="09025E"/>
                  </a:solidFill>
                </a:ln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Интерфейс </a:t>
            </a:r>
            <a:r>
              <a:rPr lang="ru-RU" sz="4000" b="1" dirty="0" smtClean="0">
                <a:ln>
                  <a:solidFill>
                    <a:srgbClr val="09025E"/>
                  </a:solidFill>
                </a:ln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педагога.</a:t>
            </a:r>
            <a:r>
              <a:rPr lang="ru-RU" sz="2800" b="1" dirty="0">
                <a:effectLst/>
                <a:latin typeface="Calibri"/>
                <a:ea typeface="Times New Roman"/>
                <a:cs typeface="Times New Roman"/>
              </a:rPr>
              <a:t/>
            </a:r>
            <a:br>
              <a:rPr lang="ru-RU" sz="2800" b="1" dirty="0">
                <a:effectLst/>
                <a:latin typeface="Calibri"/>
                <a:ea typeface="Times New Roman"/>
                <a:cs typeface="Times New Roman"/>
              </a:rPr>
            </a:br>
            <a:r>
              <a:rPr lang="ru-RU" altLang="ru-RU" sz="3100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/>
            </a:r>
            <a:br>
              <a:rPr lang="ru-RU" altLang="ru-RU" sz="3100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altLang="ru-RU" sz="2800" dirty="0" smtClean="0">
                <a:solidFill>
                  <a:srgbClr val="C00000"/>
                </a:solidFill>
                <a:latin typeface="Arial Black" pitchFamily="34" charset="0"/>
              </a:rPr>
              <a:t>         </a:t>
            </a:r>
            <a:endParaRPr lang="ru-RU" altLang="ru-RU" dirty="0" smtClean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5125" name="Скругленный прямоугольник 15"/>
          <p:cNvSpPr>
            <a:spLocks noChangeArrowheads="1"/>
          </p:cNvSpPr>
          <p:nvPr/>
        </p:nvSpPr>
        <p:spPr bwMode="auto">
          <a:xfrm>
            <a:off x="2500298" y="5786454"/>
            <a:ext cx="4208463" cy="72008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 eaLnBrk="1" hangingPunct="1"/>
            <a:r>
              <a:rPr lang="en-US" alt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201</a:t>
            </a:r>
            <a:r>
              <a:rPr lang="ru-RU" alt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7г</a:t>
            </a:r>
            <a:endParaRPr lang="tt-RU" alt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388" y="92008"/>
            <a:ext cx="8785100" cy="645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15000"/>
              </a:lnSpc>
              <a:spcAft>
                <a:spcPts val="0"/>
              </a:spcAft>
              <a:defRPr/>
            </a:pP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24. </a:t>
            </a:r>
            <a:r>
              <a:rPr lang="ru-RU" sz="2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Аттестация педагогических работников в </a:t>
            </a:r>
            <a:r>
              <a:rPr lang="ru-RU" sz="2200" b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целях установления квалификационной категории</a:t>
            </a:r>
            <a:r>
              <a:rPr lang="ru-RU" sz="2200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проводится по их желанию.</a:t>
            </a:r>
          </a:p>
          <a:p>
            <a:pPr indent="342900" algn="just">
              <a:lnSpc>
                <a:spcPct val="115000"/>
              </a:lnSpc>
              <a:spcAft>
                <a:spcPts val="0"/>
              </a:spcAft>
              <a:defRPr/>
            </a:pPr>
            <a:r>
              <a:rPr lang="ru-RU" sz="2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 результатам аттестации педагогическим работникам устанавливается первая или высшая квалификационная категория.</a:t>
            </a:r>
          </a:p>
          <a:p>
            <a:pPr>
              <a:defRPr/>
            </a:pPr>
            <a:r>
              <a:rPr lang="ru-RU" sz="2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Квалификационная категория устанавливается сроком на 5 лет. Срок действия квалификационной </a:t>
            </a:r>
            <a:r>
              <a:rPr lang="ru-RU" sz="2200" b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категории продлению не подлежит.</a:t>
            </a:r>
          </a:p>
          <a:p>
            <a:pPr>
              <a:defRPr/>
            </a:pPr>
            <a:endParaRPr lang="ru-RU" sz="2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27. Аттестация педагогических работников проводится на основании их </a:t>
            </a:r>
            <a:r>
              <a:rPr lang="ru-RU" sz="2200" b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заявлений</a:t>
            </a:r>
          </a:p>
          <a:p>
            <a:pPr indent="342900" algn="just">
              <a:lnSpc>
                <a:spcPct val="115000"/>
              </a:lnSpc>
              <a:spcAft>
                <a:spcPts val="0"/>
              </a:spcAft>
              <a:defRPr/>
            </a:pPr>
            <a:r>
              <a:rPr lang="ru-RU" sz="2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29. Заявления о проведении аттестации подаются педагогическими работниками независимо от продолжительности работы в организации, в том числе в </a:t>
            </a:r>
            <a:r>
              <a:rPr lang="ru-RU" sz="2200" b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период нахождения в отпуске по уходу за ребенком.</a:t>
            </a:r>
          </a:p>
          <a:p>
            <a:pPr indent="342900" algn="just">
              <a:lnSpc>
                <a:spcPct val="115000"/>
              </a:lnSpc>
              <a:spcAft>
                <a:spcPts val="0"/>
              </a:spcAft>
              <a:defRPr/>
            </a:pPr>
            <a:r>
              <a:rPr lang="ru-RU" sz="2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30. Заявления о проведении аттестации в целях установления </a:t>
            </a:r>
            <a:r>
              <a:rPr lang="ru-RU" sz="2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высшей</a:t>
            </a:r>
            <a:r>
              <a:rPr lang="ru-RU" sz="2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квалификационной категории по должности, по которой аттестация будет проводиться </a:t>
            </a:r>
            <a:r>
              <a:rPr lang="ru-RU" sz="2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впервые</a:t>
            </a:r>
            <a:r>
              <a:rPr lang="ru-RU" sz="2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подаются педагогическими работниками </a:t>
            </a:r>
            <a:r>
              <a:rPr lang="ru-RU" sz="2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 ранее чем через два года</a:t>
            </a:r>
            <a:r>
              <a:rPr lang="ru-RU" sz="2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после установления по этой должности первой квалификационной категории.</a:t>
            </a:r>
            <a:endParaRPr lang="ru-RU" sz="2200" b="1" dirty="0">
              <a:solidFill>
                <a:srgbClr val="FF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640960" cy="114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altLang="ru-RU" sz="26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План-график педагогической аттестации </a:t>
            </a:r>
            <a:br>
              <a:rPr lang="ru-RU" altLang="ru-RU" sz="26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 smtClean="0">
                <a:solidFill>
                  <a:srgbClr val="FF0000"/>
                </a:solidFill>
                <a:latin typeface="+mn-lt"/>
                <a:ea typeface="Tahoma" pitchFamily="34" charset="0"/>
                <a:cs typeface="Tahoma" pitchFamily="34" charset="0"/>
              </a:rPr>
              <a:t>на 2017/2018 учебный год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942661744"/>
              </p:ext>
            </p:extLst>
          </p:nvPr>
        </p:nvGraphicFramePr>
        <p:xfrm>
          <a:off x="0" y="1928802"/>
          <a:ext cx="4248472" cy="4053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040188"/>
              </p:ext>
            </p:extLst>
          </p:nvPr>
        </p:nvGraphicFramePr>
        <p:xfrm>
          <a:off x="4214810" y="1857364"/>
          <a:ext cx="4605092" cy="371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454"/>
                <a:gridCol w="2247638"/>
              </a:tblGrid>
              <a:tr h="71438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Периоды проведения аттестации</a:t>
                      </a:r>
                    </a:p>
                  </a:txBody>
                  <a:tcPr marT="60960" marB="60960"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kern="1200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T="60960" marB="60960"/>
                </a:tc>
              </a:tr>
              <a:tr h="432444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u="non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2017 год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u="non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2018 год</a:t>
                      </a:r>
                    </a:p>
                  </a:txBody>
                  <a:tcPr marT="60960" marB="60960"/>
                </a:tc>
              </a:tr>
              <a:tr h="730582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октябрь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январь</a:t>
                      </a:r>
                    </a:p>
                  </a:txBody>
                  <a:tcPr marT="60960" marB="60960"/>
                </a:tc>
              </a:tr>
              <a:tr h="785818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ноябрь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февраль</a:t>
                      </a:r>
                    </a:p>
                  </a:txBody>
                  <a:tcPr marT="60960" marB="60960"/>
                </a:tc>
              </a:tr>
              <a:tr h="71438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декабрь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март</a:t>
                      </a:r>
                    </a:p>
                    <a:p>
                      <a:pPr marL="0" algn="ctr" defTabSz="914400" rtl="0" eaLnBrk="1" latinLnBrk="0" hangingPunct="1"/>
                      <a:endParaRPr lang="ru-RU" sz="2400" b="1" i="1" kern="1200" dirty="0" smtClean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T="60960" marB="60960"/>
                </a:tc>
              </a:tr>
            </a:tbl>
          </a:graphicData>
        </a:graphic>
      </p:graphicFrame>
      <p:sp>
        <p:nvSpPr>
          <p:cNvPr id="12" name="Прямоугольник с двумя вырезанными противолежащими углами 11"/>
          <p:cNvSpPr/>
          <p:nvPr/>
        </p:nvSpPr>
        <p:spPr>
          <a:xfrm>
            <a:off x="251520" y="6445590"/>
            <a:ext cx="8892479" cy="43979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718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" y="267230"/>
            <a:ext cx="89448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defRPr/>
            </a:pPr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</a:p>
          <a:p>
            <a:pPr eaLnBrk="0" hangingPunct="0">
              <a:defRPr/>
            </a:pPr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  <a:endParaRPr lang="ru-RU" sz="2800" b="1" dirty="0">
              <a:solidFill>
                <a:schemeClr val="bg1">
                  <a:lumMod val="9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1249861043"/>
              </p:ext>
            </p:extLst>
          </p:nvPr>
        </p:nvGraphicFramePr>
        <p:xfrm>
          <a:off x="0" y="2924944"/>
          <a:ext cx="9001156" cy="3933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773445" y="5238763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Образовательная организация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29520" y="399577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МОиН</a:t>
            </a:r>
            <a:r>
              <a:rPr lang="ru-RU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 РТ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19613" y="165114"/>
            <a:ext cx="68931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Педагогическая аттестация </a:t>
            </a:r>
          </a:p>
          <a:p>
            <a:pPr algn="ctr"/>
            <a:r>
              <a:rPr lang="ru-RU" sz="28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портале </a:t>
            </a:r>
            <a:r>
              <a:rPr lang="en-US" sz="28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edu.tatar.ru</a:t>
            </a:r>
            <a:endParaRPr lang="ru-RU" sz="2800" dirty="0">
              <a:solidFill>
                <a:srgbClr val="09025E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300192" y="3789040"/>
            <a:ext cx="421058" cy="38100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6246340" y="4365104"/>
            <a:ext cx="1357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Эксперты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6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06" y="1543473"/>
            <a:ext cx="3464614" cy="2755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27968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2612449"/>
              </p:ext>
            </p:extLst>
          </p:nvPr>
        </p:nvGraphicFramePr>
        <p:xfrm>
          <a:off x="0" y="739640"/>
          <a:ext cx="9144000" cy="62650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287257"/>
                <a:gridCol w="4856743"/>
              </a:tblGrid>
              <a:tr h="1418680">
                <a:tc>
                  <a:txBody>
                    <a:bodyPr/>
                    <a:lstStyle/>
                    <a:p>
                      <a:pPr algn="ctr"/>
                      <a:r>
                        <a:rPr lang="en-US" sz="2000" u="sng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r>
                        <a:rPr lang="ru-RU" sz="2000" u="sng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</a:t>
                      </a:r>
                      <a:r>
                        <a:rPr lang="en-US" sz="2000" u="sng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000" u="sng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этап  </a:t>
                      </a:r>
                      <a:endParaRPr lang="ru-RU" sz="2000" u="sng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endParaRPr lang="en-US" sz="800" u="sng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подача и приём  заявлений на аттестацию</a:t>
                      </a:r>
                      <a:endParaRPr lang="ru-RU" sz="20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u="sng" dirty="0" smtClean="0">
                          <a:solidFill>
                            <a:srgbClr val="C00000"/>
                          </a:solidFill>
                        </a:rPr>
                        <a:t>I</a:t>
                      </a:r>
                      <a:r>
                        <a:rPr lang="en-US" sz="2000" b="1" u="sng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r>
                        <a:rPr lang="ru-RU" sz="2000" b="1" u="sng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000" b="1" u="sng" baseline="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этап</a:t>
                      </a:r>
                      <a:r>
                        <a:rPr lang="ru-RU" sz="2000" b="1" u="sng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en-US" sz="2000" b="1" u="sng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подача документов на аттестацию  </a:t>
                      </a: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(для заявлений со статусом:  Утверждено)</a:t>
                      </a:r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60960" marB="60960"/>
                </a:tc>
              </a:tr>
              <a:tr h="577321">
                <a:tc>
                  <a:txBody>
                    <a:bodyPr/>
                    <a:lstStyle/>
                    <a:p>
                      <a:r>
                        <a:rPr lang="ru-RU" sz="2200" b="1" i="1" u="none" dirty="0" smtClean="0">
                          <a:solidFill>
                            <a:srgbClr val="002060"/>
                          </a:solidFill>
                          <a:effectLst/>
                        </a:rPr>
                        <a:t>Заполнение  заявления</a:t>
                      </a:r>
                      <a:endParaRPr lang="ru-RU" sz="2200" b="1" i="1" u="none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ru-RU" sz="2200" b="1" i="1" u="none" dirty="0" smtClean="0">
                          <a:solidFill>
                            <a:srgbClr val="C00000"/>
                          </a:solidFill>
                          <a:effectLst/>
                        </a:rPr>
                        <a:t>Формирование пакета документов</a:t>
                      </a:r>
                      <a:endParaRPr lang="ru-RU" sz="2200" b="1" i="1" u="none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T="60960" marB="60960"/>
                </a:tc>
              </a:tr>
              <a:tr h="871341">
                <a:tc>
                  <a:txBody>
                    <a:bodyPr/>
                    <a:lstStyle/>
                    <a:p>
                      <a:r>
                        <a:rPr lang="ru-RU" sz="2200" b="1" i="1" u="none" dirty="0" smtClean="0">
                          <a:solidFill>
                            <a:srgbClr val="002060"/>
                          </a:solidFill>
                          <a:effectLst/>
                        </a:rPr>
                        <a:t>Прохождение компьютерного тестирования</a:t>
                      </a:r>
                      <a:endParaRPr lang="ru-RU" sz="2200" b="1" i="1" u="none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ru-RU" sz="2200" b="1" i="1" u="none" dirty="0" smtClean="0">
                          <a:solidFill>
                            <a:srgbClr val="C00000"/>
                          </a:solidFill>
                          <a:effectLst/>
                        </a:rPr>
                        <a:t>Согласование в образовательной организации, муниципальном районе</a:t>
                      </a:r>
                      <a:endParaRPr lang="ru-RU" sz="2200" b="1" i="1" u="none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T="60960" marB="60960"/>
                </a:tc>
              </a:tr>
              <a:tr h="1320404">
                <a:tc>
                  <a:txBody>
                    <a:bodyPr/>
                    <a:lstStyle/>
                    <a:p>
                      <a:r>
                        <a:rPr lang="ru-RU" sz="2200" b="1" i="1" u="none" dirty="0" smtClean="0">
                          <a:solidFill>
                            <a:srgbClr val="002060"/>
                          </a:solidFill>
                          <a:effectLst/>
                        </a:rPr>
                        <a:t>Согласование в образовательной организации, муниципальном районе и  МОиН  РТ (Утверждено/Отклонено)</a:t>
                      </a:r>
                      <a:endParaRPr lang="ru-RU" sz="2200" b="1" i="1" u="none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ru-RU" sz="2200" b="1" i="1" u="none" dirty="0" smtClean="0">
                          <a:solidFill>
                            <a:srgbClr val="C00000"/>
                          </a:solidFill>
                          <a:effectLst/>
                        </a:rPr>
                        <a:t>Экспертиза для пакетов со свойством –</a:t>
                      </a:r>
                      <a:r>
                        <a:rPr lang="ru-RU" sz="2200" b="1" i="1" u="none" baseline="0" dirty="0" smtClean="0">
                          <a:solidFill>
                            <a:srgbClr val="C00000"/>
                          </a:solidFill>
                          <a:effectLst/>
                        </a:rPr>
                        <a:t> «</a:t>
                      </a:r>
                      <a:r>
                        <a:rPr lang="ru-RU" sz="2200" b="1" i="1" u="none" dirty="0" smtClean="0">
                          <a:solidFill>
                            <a:srgbClr val="C00000"/>
                          </a:solidFill>
                          <a:effectLst/>
                        </a:rPr>
                        <a:t>не льготный»</a:t>
                      </a:r>
                      <a:endParaRPr lang="ru-RU" sz="2200" b="1" i="1" u="none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T="60960" marB="60960"/>
                </a:tc>
              </a:tr>
              <a:tr h="713337">
                <a:tc>
                  <a:txBody>
                    <a:bodyPr/>
                    <a:lstStyle/>
                    <a:p>
                      <a:endParaRPr lang="ru-RU" sz="2200" b="1" i="1" u="none" dirty="0">
                        <a:effectLst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ru-RU" sz="2200" b="1" i="1" u="none" dirty="0" smtClean="0">
                          <a:solidFill>
                            <a:srgbClr val="C00000"/>
                          </a:solidFill>
                          <a:effectLst/>
                        </a:rPr>
                        <a:t>Решение аттестационной комиссии</a:t>
                      </a:r>
                      <a:endParaRPr lang="ru-RU" sz="2200" b="1" i="1" u="none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T="60960" marB="6096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483933" y="0"/>
            <a:ext cx="6893152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32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Этапы аттестации</a:t>
            </a:r>
            <a:endParaRPr lang="ru-RU" sz="3200" b="1" dirty="0">
              <a:solidFill>
                <a:srgbClr val="09025E"/>
              </a:solidFill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86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50" y="142852"/>
            <a:ext cx="8929750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85720" y="357166"/>
            <a:ext cx="8501122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14282" y="0"/>
            <a:ext cx="8715436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4BD29C1-E806-4900-A9C9-7079C76D3B7D}" type="slidenum">
              <a:rPr lang="ru-RU" altLang="ru-RU" sz="1200">
                <a:latin typeface="Verdana" pitchFamily="34" charset="0"/>
              </a:rPr>
              <a:pPr algn="r" eaLnBrk="1" hangingPunct="1"/>
              <a:t>17</a:t>
            </a:fld>
            <a:endParaRPr lang="ru-RU" altLang="ru-RU" sz="1200">
              <a:latin typeface="Verdana" pitchFamily="34" charset="0"/>
            </a:endParaRPr>
          </a:p>
        </p:txBody>
      </p:sp>
      <p:sp>
        <p:nvSpPr>
          <p:cNvPr id="41987" name="AutoShape 3"/>
          <p:cNvSpPr>
            <a:spLocks noChangeArrowheads="1"/>
          </p:cNvSpPr>
          <p:nvPr/>
        </p:nvSpPr>
        <p:spPr bwMode="auto">
          <a:xfrm>
            <a:off x="179388" y="188913"/>
            <a:ext cx="8785100" cy="653256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altLang="ru-RU" sz="1800" u="sng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altLang="ru-RU" sz="1800" u="sng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altLang="ru-RU" sz="1800" u="sng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Требования  для установления</a:t>
            </a: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 первой  </a:t>
            </a:r>
            <a:r>
              <a:rPr lang="ru-RU" alt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категории</a:t>
            </a: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:</a:t>
            </a:r>
          </a:p>
          <a:p>
            <a:pPr marL="342900" indent="-342900" algn="just" eaLnBrk="1" hangingPunct="1"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ru-RU" altLang="ru-RU" sz="2800" b="1" dirty="0" smtClean="0">
                <a:solidFill>
                  <a:srgbClr val="FF00FF"/>
                </a:solidFill>
                <a:latin typeface="Times New Roman" pitchFamily="18" charset="0"/>
              </a:rPr>
              <a:t>стабильные положительные результаты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  <a:defRPr/>
            </a:pPr>
            <a:r>
              <a:rPr lang="ru-RU" altLang="ru-RU" sz="2800" b="1" dirty="0" smtClean="0">
                <a:solidFill>
                  <a:srgbClr val="990000"/>
                </a:solidFill>
                <a:latin typeface="Times New Roman" pitchFamily="18" charset="0"/>
              </a:rPr>
              <a:t> освоения обучающимися  образовательных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  <a:defRPr/>
            </a:pPr>
            <a:r>
              <a:rPr lang="ru-RU" altLang="ru-RU" sz="2800" b="1" dirty="0" smtClean="0">
                <a:solidFill>
                  <a:srgbClr val="990000"/>
                </a:solidFill>
                <a:latin typeface="Times New Roman" pitchFamily="18" charset="0"/>
              </a:rPr>
              <a:t>программ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ru-RU" altLang="ru-RU" sz="2800" b="1" dirty="0" smtClean="0">
                <a:solidFill>
                  <a:srgbClr val="990000"/>
                </a:solidFill>
                <a:latin typeface="Times New Roman" pitchFamily="18" charset="0"/>
              </a:rPr>
              <a:t>выявление развития у обучающихся способностей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  <a:defRPr/>
            </a:pPr>
            <a:r>
              <a:rPr lang="ru-RU" altLang="ru-RU" sz="2800" b="1" dirty="0" smtClean="0">
                <a:solidFill>
                  <a:srgbClr val="990000"/>
                </a:solidFill>
                <a:latin typeface="Times New Roman" pitchFamily="18" charset="0"/>
              </a:rPr>
              <a:t> к научной (интеллектуальной),  творческой,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  <a:defRPr/>
            </a:pPr>
            <a:r>
              <a:rPr lang="ru-RU" altLang="ru-RU" sz="2800" b="1" dirty="0" smtClean="0">
                <a:solidFill>
                  <a:srgbClr val="990000"/>
                </a:solidFill>
                <a:latin typeface="Times New Roman" pitchFamily="18" charset="0"/>
              </a:rPr>
              <a:t> физкультурно-спортивной деятельности;</a:t>
            </a:r>
          </a:p>
          <a:p>
            <a:pPr marL="84138" indent="-84138" algn="just" eaLnBrk="1" hangingPunct="1"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ru-RU" altLang="ru-RU" sz="2800" b="1" dirty="0" smtClean="0">
                <a:solidFill>
                  <a:srgbClr val="990000"/>
                </a:solidFill>
                <a:latin typeface="Times New Roman" pitchFamily="18" charset="0"/>
              </a:rPr>
              <a:t>личный вклад в повышение качества образования, </a:t>
            </a:r>
          </a:p>
          <a:p>
            <a:pPr marL="84138" indent="-84138" algn="just" eaLnBrk="1" hangingPunct="1"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ru-RU" altLang="ru-RU" sz="2800" b="1" dirty="0" smtClean="0">
                <a:solidFill>
                  <a:srgbClr val="990000"/>
                </a:solidFill>
                <a:latin typeface="Times New Roman" pitchFamily="18" charset="0"/>
              </a:rPr>
              <a:t>совершенствование методов обучения и воспитания, </a:t>
            </a:r>
          </a:p>
          <a:p>
            <a:pPr marL="342900" indent="-342900" algn="just" eaLnBrk="1" hangingPunct="1"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ru-RU" altLang="ru-RU" sz="2800" b="1" dirty="0" smtClean="0">
                <a:solidFill>
                  <a:srgbClr val="FF00FF"/>
                </a:solidFill>
                <a:latin typeface="Times New Roman" pitchFamily="18" charset="0"/>
              </a:rPr>
              <a:t>транслирование </a:t>
            </a:r>
            <a:r>
              <a:rPr lang="ru-RU" altLang="ru-RU" sz="2800" b="1" dirty="0" smtClean="0">
                <a:solidFill>
                  <a:srgbClr val="990000"/>
                </a:solidFill>
                <a:latin typeface="Times New Roman" pitchFamily="18" charset="0"/>
              </a:rPr>
              <a:t>в педагогических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  <a:defRPr/>
            </a:pPr>
            <a:r>
              <a:rPr lang="ru-RU" altLang="ru-RU" sz="2800" b="1" dirty="0" smtClean="0">
                <a:solidFill>
                  <a:srgbClr val="990000"/>
                </a:solidFill>
                <a:latin typeface="Times New Roman" pitchFamily="18" charset="0"/>
              </a:rPr>
              <a:t> коллективах опыта практических результатов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  <a:defRPr/>
            </a:pPr>
            <a:r>
              <a:rPr lang="ru-RU" altLang="ru-RU" sz="2800" b="1" dirty="0" smtClean="0">
                <a:solidFill>
                  <a:srgbClr val="990000"/>
                </a:solidFill>
                <a:latin typeface="Times New Roman" pitchFamily="18" charset="0"/>
              </a:rPr>
              <a:t> своей профессиональной деятельности, </a:t>
            </a:r>
          </a:p>
          <a:p>
            <a:pPr marL="342900" indent="-342900" algn="just" eaLnBrk="1" hangingPunct="1"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ru-RU" altLang="ru-RU" sz="2800" b="1" dirty="0" smtClean="0">
                <a:solidFill>
                  <a:srgbClr val="FF00FF"/>
                </a:solidFill>
                <a:latin typeface="Times New Roman" pitchFamily="18" charset="0"/>
              </a:rPr>
              <a:t>активное участие в работе   </a:t>
            </a:r>
            <a:endParaRPr lang="ru-RU" altLang="ru-RU" sz="2800" b="1" dirty="0">
              <a:solidFill>
                <a:srgbClr val="FF00FF"/>
              </a:solidFill>
              <a:latin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None/>
              <a:defRPr/>
            </a:pP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методических объединений педагогических</a:t>
            </a:r>
          </a:p>
          <a:p>
            <a:pPr algn="just" eaLnBrk="1" hangingPunct="1">
              <a:spcBef>
                <a:spcPct val="0"/>
              </a:spcBef>
              <a:buClrTx/>
              <a:buSzTx/>
              <a:buNone/>
              <a:defRPr/>
            </a:pP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                        работников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altLang="ru-RU" sz="2400" b="1" u="sng" dirty="0" smtClean="0">
              <a:solidFill>
                <a:srgbClr val="99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altLang="ru-RU" sz="2400" b="1" dirty="0" smtClean="0">
              <a:solidFill>
                <a:srgbClr val="0000FF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altLang="ru-RU" sz="2400" b="1" dirty="0" smtClean="0">
              <a:solidFill>
                <a:srgbClr val="0000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8076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5C3EF15-8545-415C-B0E9-1E63CA468B90}" type="slidenum">
              <a:rPr lang="ru-RU" altLang="ru-RU" sz="1200">
                <a:latin typeface="Verdana" pitchFamily="34" charset="0"/>
              </a:rPr>
              <a:pPr algn="r" eaLnBrk="1" hangingPunct="1"/>
              <a:t>18</a:t>
            </a:fld>
            <a:endParaRPr lang="ru-RU" altLang="ru-RU" sz="1200">
              <a:latin typeface="Verdana" pitchFamily="34" charset="0"/>
            </a:endParaRPr>
          </a:p>
        </p:txBody>
      </p:sp>
      <p:sp>
        <p:nvSpPr>
          <p:cNvPr id="44035" name="AutoShape 3"/>
          <p:cNvSpPr>
            <a:spLocks noChangeArrowheads="1"/>
          </p:cNvSpPr>
          <p:nvPr/>
        </p:nvSpPr>
        <p:spPr bwMode="auto">
          <a:xfrm>
            <a:off x="214313" y="188913"/>
            <a:ext cx="8570912" cy="633571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altLang="ru-RU" sz="2800" b="1" dirty="0">
                <a:solidFill>
                  <a:srgbClr val="0000FF"/>
                </a:solidFill>
                <a:latin typeface="Times New Roman" pitchFamily="18" charset="0"/>
              </a:rPr>
              <a:t>Требования для установления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</a:rPr>
              <a:t>высшей </a:t>
            </a:r>
            <a:r>
              <a:rPr lang="ru-RU" altLang="ru-RU" sz="2800" b="1" dirty="0">
                <a:solidFill>
                  <a:srgbClr val="0000FF"/>
                </a:solidFill>
                <a:latin typeface="Times New Roman" pitchFamily="18" charset="0"/>
              </a:rPr>
              <a:t>категории</a:t>
            </a:r>
          </a:p>
          <a:p>
            <a:pPr algn="ctr" eaLnBrk="1" hangingPunct="1"/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</a:rPr>
              <a:t>Те же требования, что и  к первой категории.</a:t>
            </a:r>
          </a:p>
          <a:p>
            <a:pPr algn="ctr" eaLnBrk="1" hangingPunct="1"/>
            <a:r>
              <a:rPr lang="ru-RU" altLang="ru-RU" sz="2400" b="1" dirty="0">
                <a:solidFill>
                  <a:srgbClr val="FF00FF"/>
                </a:solidFill>
                <a:latin typeface="Times New Roman" pitchFamily="18" charset="0"/>
              </a:rPr>
              <a:t>Дополнительно:</a:t>
            </a:r>
          </a:p>
          <a:p>
            <a:pPr algn="ctr" eaLnBrk="1" hangingPunct="1"/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</a:rPr>
              <a:t>- участие воспитанников во </a:t>
            </a:r>
            <a:r>
              <a:rPr lang="ru-RU" altLang="ru-RU" sz="2400" b="1" dirty="0">
                <a:solidFill>
                  <a:srgbClr val="FF00FF"/>
                </a:solidFill>
                <a:latin typeface="Times New Roman" pitchFamily="18" charset="0"/>
              </a:rPr>
              <a:t>всероссийских </a:t>
            </a:r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</a:rPr>
              <a:t>олимпиадах, </a:t>
            </a:r>
          </a:p>
          <a:p>
            <a:pPr algn="ctr" eaLnBrk="1" hangingPunct="1"/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</a:rPr>
              <a:t>конкурсах, соревнованиях;</a:t>
            </a:r>
          </a:p>
          <a:p>
            <a:pPr algn="ctr" eaLnBrk="1" hangingPunct="1">
              <a:buFontTx/>
              <a:buChar char="-"/>
            </a:pPr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</a:rPr>
              <a:t>распространение  опыта </a:t>
            </a:r>
            <a:r>
              <a:rPr lang="ru-RU" altLang="ru-RU" sz="2400" b="1" dirty="0">
                <a:solidFill>
                  <a:srgbClr val="FF00FF"/>
                </a:solidFill>
                <a:latin typeface="Times New Roman" pitchFamily="18" charset="0"/>
              </a:rPr>
              <a:t>инновационной</a:t>
            </a:r>
          </a:p>
          <a:p>
            <a:pPr algn="ctr" eaLnBrk="1" hangingPunct="1"/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altLang="ru-RU" sz="3600" b="1" dirty="0">
                <a:solidFill>
                  <a:srgbClr val="FF0000"/>
                </a:solidFill>
                <a:latin typeface="Times New Roman" pitchFamily="18" charset="0"/>
              </a:rPr>
              <a:t>И</a:t>
            </a:r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</a:rPr>
              <a:t> э</a:t>
            </a:r>
            <a:r>
              <a:rPr lang="ru-RU" altLang="ru-RU" sz="2400" b="1" dirty="0">
                <a:solidFill>
                  <a:srgbClr val="FF00FF"/>
                </a:solidFill>
                <a:latin typeface="Times New Roman" pitchFamily="18" charset="0"/>
              </a:rPr>
              <a:t>кспериментальной</a:t>
            </a:r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</a:rPr>
              <a:t> деятельности </a:t>
            </a:r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</a:rPr>
              <a:t>по повышению</a:t>
            </a:r>
          </a:p>
          <a:p>
            <a:pPr algn="ctr" eaLnBrk="1" hangingPunct="1"/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</a:rPr>
              <a:t> качества обучения и воспитания</a:t>
            </a:r>
          </a:p>
          <a:p>
            <a:pPr algn="ctr" eaLnBrk="1" hangingPunct="1"/>
            <a:endParaRPr lang="ru-RU" altLang="ru-RU" sz="24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4074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96865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Заголовок 2"/>
          <p:cNvSpPr>
            <a:spLocks noGrp="1"/>
          </p:cNvSpPr>
          <p:nvPr>
            <p:ph type="title" idx="4294967295"/>
          </p:nvPr>
        </p:nvSpPr>
        <p:spPr>
          <a:xfrm>
            <a:off x="785813" y="166688"/>
            <a:ext cx="8358187" cy="6316662"/>
          </a:xfrm>
        </p:spPr>
        <p:txBody>
          <a:bodyPr rtlCol="0">
            <a:normAutofit fontScale="90000"/>
          </a:bodyPr>
          <a:lstStyle/>
          <a:p>
            <a:pPr lvl="2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Федеральный Закон</a:t>
            </a:r>
            <a:b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400" b="1" i="1" u="sng" dirty="0">
                <a:solidFill>
                  <a:srgbClr val="002060"/>
                </a:solidFill>
                <a:latin typeface="Times New Roman" panose="02020603050405020304" pitchFamily="18" charset="0"/>
              </a:rPr>
              <a:t>«Об образовании в Российской Федерации»</a:t>
            </a:r>
            <a:br>
              <a:rPr lang="ru-RU" altLang="ru-RU" sz="2400" b="1" i="1" u="sng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ru-RU" altLang="ru-RU" sz="24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49. </a:t>
            </a:r>
            <a:r>
              <a:rPr lang="ru-RU" altLang="ru-RU" sz="2400" b="1" u="sng" dirty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педагогических работников</a:t>
            </a:r>
            <a:br>
              <a:rPr lang="ru-RU" altLang="ru-RU" sz="2400" b="1" u="sng" dirty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1</a:t>
            </a:r>
            <a:r>
              <a:rPr lang="ru-RU" alt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аттестация педагогических работников проводится</a:t>
            </a:r>
            <a:br>
              <a:rPr lang="ru-RU" alt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основе оценки их профессиональной деятельности</a:t>
            </a:r>
            <a:r>
              <a:rPr lang="ru-RU" altLang="ru-RU" sz="24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alt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2 </a:t>
            </a:r>
            <a:r>
              <a:rPr lang="ru-RU" alt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аттестация педагогических работников </a:t>
            </a:r>
            <a:r>
              <a:rPr lang="ru-RU" alt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СЗД проводится АК, </a:t>
            </a:r>
            <a:r>
              <a:rPr lang="ru-RU" alt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формируемыми </a:t>
            </a:r>
            <a:r>
              <a:rPr lang="ru-RU" alt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организациями</a:t>
            </a:r>
            <a:r>
              <a:rPr lang="ru-RU" alt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 : аттестация педагогических работников 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1, высшую категорию проводится  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уполномоченными органами государственной власти субъектов Российской Федерации</a:t>
            </a:r>
            <a:r>
              <a:rPr lang="ru-RU" alt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alt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4 </a:t>
            </a:r>
            <a:r>
              <a:rPr lang="ru-RU" alt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порядок проведения аттестации педагогических работников устанавливается федеральным органом исполнительной власти, осуществляющим функции по выработке государственной политики и нормативно-правовому регулированию в сфере </a:t>
            </a:r>
            <a:r>
              <a:rPr lang="ru-RU" alt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altLang="ru-RU" sz="2000" b="1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2" name="Номер слайда 1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D249CAF0-8AD9-4A0A-8B5A-868EA5429175}" type="slidenum">
              <a:rPr lang="ru-RU" altLang="ru-RU" sz="1200">
                <a:solidFill>
                  <a:schemeClr val="tx1"/>
                </a:solidFill>
                <a:latin typeface="Verdana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ru-RU" altLang="ru-RU" sz="1200" dirty="0">
              <a:solidFill>
                <a:schemeClr val="tx1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48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0644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715436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3513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71543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4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44000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8715436" cy="657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5720" y="214290"/>
            <a:ext cx="8501122" cy="642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63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856984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 </a:t>
            </a:r>
            <a:r>
              <a:rPr lang="ru-RU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заявлении не указаны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необходимые сведения о результатах профессиональной деятельности педагогического работника (например, стабильные положительные результаты освоения обучающимися образовательных программ по итогам мониторингов, выявления развития у обучающихся способностей к научной (интеллектуальной), творческой, физкультурно-спортивной деятельности,  личного вклада в повышение качества образования, ЕГЭ, ГИА, республиканского тестирования и т.д.) или образовательный ценз не соответствует требованиям к квалификации работника, установленным на основании квалификационной характеристики по занимаемой должности, либо отсутствует справка о ведении инновационной и экспериментальной деятельности,  АК МО и Н РТ </a:t>
            </a:r>
            <a:r>
              <a:rPr lang="ru-RU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уведомляет заявителя об отказе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удовлетворении данного заявления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93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7693"/>
            <a:ext cx="9144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МО и Н РТ № под-1519/16 от 05.08.2016 г.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«Об утверждении регламента по проведению аттестации педагогических  работников   организаций Республики Татарстан, осуществляющих образовательную деятельность в государственной информационной системе «Электронное образование в Республике Татарстан»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МО и Н РТ № 2039/15 от 26.03.2015г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«Об экспертных комиссиях по муниципальным образованиям Республики Татарстан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аттестационной комиссии МО и Н РТ»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Приказ МО и Н РТ № 79/15 от 14 января 2015 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«Об утверждении Положения о формах и процедурах аттестации педагогических работников организаций РТ, осуществляющих образовательную деятельность»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Отраслевое Соглашение между МО и НРТ и Татарским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рескомом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профсоюза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работников народного образования и науки на 2014-2016 гг. 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№ 2 «Права и льготы работников образования Республики Татарстан при подготовке и проведении аттестации»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МО и Н РФ от 07.04.2014г. №276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«Об утверждении Порядка проведения аттестации педагогических работников организаций, осуществляющих образовательную деятельность»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проведения оценки профессиональной деятельности аттестуемых с целью подтверждения СЗД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МО и Н РТ №5143/14 от 11.09.14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«О внесении изменений в порядок оформления результатов аттестации педагогических работников» (отмена выдачи аттестационных листов)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МО и Н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РТ от 09.01.2017 № под-3/17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"О проведении аттестации педагогических работников организаций Республики Татарстан, осуществляющих образовательную деятельность, в 2017 году" </a:t>
            </a:r>
          </a:p>
        </p:txBody>
      </p:sp>
    </p:spTree>
    <p:extLst>
      <p:ext uri="{BB962C8B-B14F-4D97-AF65-F5344CB8AC3E}">
        <p14:creationId xmlns:p14="http://schemas.microsoft.com/office/powerpoint/2010/main" val="203590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14282" y="142852"/>
            <a:ext cx="8715436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57158" y="214290"/>
            <a:ext cx="8501122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153147"/>
            <a:ext cx="5683433" cy="86678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Интерфейс </a:t>
            </a:r>
            <a:r>
              <a:rPr lang="ru-RU" sz="32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 педагога</a:t>
            </a:r>
            <a:endParaRPr lang="ru-RU" sz="3200" b="1" dirty="0">
              <a:solidFill>
                <a:srgbClr val="09025E"/>
              </a:solidFill>
              <a:latin typeface="+mn-lt"/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928670"/>
            <a:ext cx="5218578" cy="271464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851920" y="4293096"/>
            <a:ext cx="12241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Заявление</a:t>
            </a:r>
            <a:endParaRPr lang="ru-RU" sz="105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267744" y="6213309"/>
            <a:ext cx="1656184" cy="288032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267744" y="6213309"/>
            <a:ext cx="16561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bg1">
                    <a:lumMod val="65000"/>
                  </a:schemeClr>
                </a:solidFill>
              </a:rPr>
              <a:t>Результат тестирования</a:t>
            </a:r>
            <a:endParaRPr lang="ru-RU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5541235"/>
            <a:ext cx="1800200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5061181"/>
            <a:ext cx="187220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Заявление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5786" y="2714620"/>
            <a:ext cx="6072230" cy="414338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429256" y="1000108"/>
            <a:ext cx="37147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   </a:t>
            </a:r>
            <a:r>
              <a:rPr lang="ru-RU" b="1" dirty="0" smtClean="0"/>
              <a:t>Педагог подаёт заявление на аттестацию с учётом всех требований к квалификационной категории</a:t>
            </a:r>
          </a:p>
          <a:p>
            <a:endParaRPr lang="ru-RU" sz="800" b="1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539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7158" y="214290"/>
            <a:ext cx="8429684" cy="6357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350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323528" y="260648"/>
            <a:ext cx="8424936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0178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help.edu.tatar.ru/wp-content/uploads/2015/04/%D0%B7%D0%B0%D0%B3%D1%80%D1%83%D0%B7%D0%BA%D0%B0-%D0%B7%D0%B0%D1%8F%D0%B2%D0%BB%D0%B5%D0%BD%D0%B8%D1%8F-300x284.pn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1538" y="1785926"/>
            <a:ext cx="7358114" cy="47863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6874" cy="1928826"/>
          </a:xfrm>
        </p:spPr>
        <p:txBody>
          <a:bodyPr>
            <a:normAutofit fontScale="90000"/>
          </a:bodyPr>
          <a:lstStyle/>
          <a:p>
            <a:pPr algn="l">
              <a:buNone/>
            </a:pPr>
            <a:r>
              <a:rPr lang="ru-RU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Для того, чтобы  файл «Заявление» поместить в пакет документов необходимо перейти по ссылке «Добавить файл» на страницу «Мои файлы», затем загрузить Заявление  в Мои файлы используя функцию «Загрузить файлы в хранилище»; отметить галочкой файл  — «Заявление» и добавить в пакет, используя функцию «Добавить выбранные файлы».</a:t>
            </a:r>
            <a:br>
              <a:rPr lang="ru-RU" sz="2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help.edu.tatar.ru/wp-content/uploads/2015/04/%D0%A1%D0%BE%D1%85%D1%80%D0%B0%D0%BD%D0%B5%D0%BD%D0%B8%D0%B5-%D0%BF%D0%B0%D0%BA%D0%B5%D1%82%D0%B0-300x233.pn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57290" y="1142984"/>
            <a:ext cx="6500858" cy="521497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358246" cy="11430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ru-RU" sz="2200" dirty="0" smtClean="0"/>
              <a:t>На странице «Пакет»  выполненные действия можно отменить  (Отмена) или  сохранить (Сохранить).</a:t>
            </a:r>
            <a:br>
              <a:rPr lang="ru-RU" sz="2200" dirty="0" smtClean="0"/>
            </a:b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help.edu.tatar.ru/wp-content/uploads/2015/04/%D0%98%D0%B7%D0%BC-%D1%82%D0%B8%D0%BF-%D0%B4%D0%BE%D0%BA%D1%83%D0%BC%D0%B5%D0%BD%D1%82%D0%B01-300x215.pn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28728" y="2500306"/>
            <a:ext cx="6643734" cy="414340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9036496" cy="2160240"/>
          </a:xfrm>
        </p:spPr>
        <p:txBody>
          <a:bodyPr>
            <a:noAutofit/>
          </a:bodyPr>
          <a:lstStyle/>
          <a:p>
            <a:pPr marL="0" indent="0" algn="l" fontAlgn="base">
              <a:buNone/>
            </a:pPr>
            <a:r>
              <a:rPr lang="en-US" sz="2000" dirty="0" smtClean="0">
                <a:effectLst/>
              </a:rPr>
              <a:t> </a:t>
            </a:r>
            <a:r>
              <a:rPr lang="ru-RU" sz="2000" dirty="0" smtClean="0">
                <a:effectLst/>
              </a:rPr>
              <a:t>Следующий шаг -это </a:t>
            </a:r>
            <a:r>
              <a:rPr lang="ru-RU" sz="2000" u="sng" dirty="0" smtClean="0">
                <a:solidFill>
                  <a:srgbClr val="C00000"/>
                </a:solidFill>
                <a:effectLst/>
              </a:rPr>
              <a:t>идентификация </a:t>
            </a:r>
            <a:r>
              <a:rPr lang="ru-RU" sz="2000" dirty="0" smtClean="0">
                <a:solidFill>
                  <a:srgbClr val="C00000"/>
                </a:solidFill>
                <a:effectLst/>
              </a:rPr>
              <a:t>д</a:t>
            </a:r>
            <a:r>
              <a:rPr lang="ru-RU" sz="2000" dirty="0" smtClean="0">
                <a:effectLst/>
              </a:rPr>
              <a:t>окумента, который  вы загрузили. Тип документа должен быть — Заявление. Система автоматически </a:t>
            </a:r>
            <a:r>
              <a:rPr lang="ru-RU" sz="2000" dirty="0" smtClean="0">
                <a:solidFill>
                  <a:srgbClr val="FF0000"/>
                </a:solidFill>
                <a:effectLst/>
              </a:rPr>
              <a:t>первоначально</a:t>
            </a:r>
            <a:r>
              <a:rPr lang="ru-RU" sz="2000" dirty="0" smtClean="0">
                <a:effectLst/>
              </a:rPr>
              <a:t> загруженному документу присваивает тип — </a:t>
            </a:r>
            <a:r>
              <a:rPr lang="ru-RU" sz="2000" dirty="0" smtClean="0">
                <a:solidFill>
                  <a:srgbClr val="FF0000"/>
                </a:solidFill>
                <a:effectLst/>
              </a:rPr>
              <a:t>Другие документы</a:t>
            </a:r>
            <a:r>
              <a:rPr lang="ru-RU" sz="2000" dirty="0" smtClean="0">
                <a:effectLst/>
              </a:rPr>
              <a:t>. Для идентификации обязательных документов </a:t>
            </a:r>
            <a:r>
              <a:rPr lang="ru-RU" sz="2000" u="sng" dirty="0" smtClean="0">
                <a:solidFill>
                  <a:srgbClr val="FF0000"/>
                </a:solidFill>
                <a:effectLst/>
              </a:rPr>
              <a:t>необходимо </a:t>
            </a:r>
            <a:r>
              <a:rPr lang="ru-RU" sz="2000" dirty="0" smtClean="0">
                <a:effectLst/>
              </a:rPr>
              <a:t>документу заявление </a:t>
            </a:r>
            <a:r>
              <a:rPr lang="ru-RU" sz="2000" dirty="0" smtClean="0">
                <a:solidFill>
                  <a:srgbClr val="FF0000"/>
                </a:solidFill>
                <a:effectLst/>
              </a:rPr>
              <a:t>присвоить тип  — Заявление</a:t>
            </a:r>
            <a:r>
              <a:rPr lang="ru-RU" sz="2000" dirty="0" smtClean="0">
                <a:effectLst/>
              </a:rPr>
              <a:t>. Для этого зайти необходимо открыть пакет (действие «Редактировать»)  и перейти по ссылке -изменить тип документа -</a:t>
            </a:r>
            <a:endParaRPr lang="ru-RU" sz="2000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help.edu.tatar.ru/wp-content/uploads/2015/04/%D0%A2%D0%B8%D0%BF-%D0%B4%D0%BE%D0%BA%D1%83%D0%BC%D0%B5%D0%BD%D1%82%D0%B0-300x132.pn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57290" y="928670"/>
            <a:ext cx="6715172" cy="407196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572560" cy="1143000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>
                <a:effectLst/>
              </a:rPr>
              <a:t>На странице «Типы документов пакета» файлу или файлам устанавливается соответствующий тип из списка типов-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5214950"/>
            <a:ext cx="835821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Для завершения операции необходимо выполнить действие «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Обновить типы документов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». У Заявления тип документа «Другие документы» изменится на «Заявление».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help.edu.tatar.ru/wp-content/uploads/2015/04/%D0%97%D0%B0%D0%BF%D0%B8%D1%81%D1%8C-%D0%B2-%D0%9B%D0%9A-%D0%B8-%D0%B8%D0%BD%D1%81%D1%82%D1%80%D1%83%D0%BC%D0%B5%D0%BD%D1%82%D1%8B3-300x136.pn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1538" y="2214554"/>
            <a:ext cx="7643866" cy="428628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2286016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200" dirty="0" smtClean="0">
                <a:effectLst/>
              </a:rPr>
              <a:t>После сохранения на странице Педагогическая аттестация  будет сформирована запись в который поле Действие позволяет удалить/редактировать пакет или перейти на компьютерное тестирование в рамках педагогической аттестации (при наведении на значки у активных значков появляются подсказки. </a:t>
            </a:r>
            <a:br>
              <a:rPr lang="ru-RU" sz="2200" dirty="0" smtClean="0">
                <a:effectLst/>
              </a:rPr>
            </a:br>
            <a:r>
              <a:rPr lang="ru-RU" sz="1800" dirty="0" smtClean="0"/>
              <a:t> -</a:t>
            </a:r>
            <a:br>
              <a:rPr lang="ru-RU" sz="1800" dirty="0" smtClean="0"/>
            </a:b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144CD3B-B7A4-4D74-BE95-C3C45820F5CA}" type="slidenum">
              <a:rPr lang="ru-RU" altLang="ru-RU" smtClean="0">
                <a:solidFill>
                  <a:srgbClr val="045C75"/>
                </a:solidFill>
              </a:rPr>
              <a:pPr/>
              <a:t>4</a:t>
            </a:fld>
            <a:endParaRPr lang="ru-RU" altLang="ru-RU" smtClean="0">
              <a:solidFill>
                <a:srgbClr val="045C75"/>
              </a:solidFill>
            </a:endParaRP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400509"/>
            <a:ext cx="8424935" cy="6096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help.edu.tatar.ru/wp-content/uploads/2015/04/%D0%97%D0%B0%D0%BF%D0%B8%D1%81%D1%8C-%D0%B2-%D0%9B%D0%9A-%D0%B8-%D0%B8%D0%BD%D1%81%D1%82%D1%80%D1%83%D0%BC%D0%B5%D0%BD%D1%82%D1%8B3-300x136.pn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0100" y="1785926"/>
            <a:ext cx="7429552" cy="450059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512168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effectLst/>
              </a:rPr>
              <a:t>Для прохождения компьютерного тестирования необходимо  на странице Педагогическая аттестация выбрать Действие «Начать тестирование». Тестирование будет доступно в определенный срок. </a:t>
            </a:r>
            <a:br>
              <a:rPr lang="ru-RU" sz="2000" dirty="0" smtClean="0">
                <a:effectLst/>
              </a:rPr>
            </a:br>
            <a:endParaRPr lang="ru-RU" sz="2000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41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8855410"/>
              </p:ext>
            </p:extLst>
          </p:nvPr>
        </p:nvGraphicFramePr>
        <p:xfrm>
          <a:off x="571472" y="-89138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  Тестирование начинается только в </a:t>
                      </a:r>
                      <a:r>
                        <a:rPr lang="ru-RU" altLang="ru-RU" sz="2800" b="1" dirty="0" err="1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офф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-лайн режиме,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заранее не заходить!!!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601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785926"/>
            <a:ext cx="3642573" cy="24173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99465"/>
            <a:ext cx="8424936" cy="1152129"/>
          </a:xfrm>
        </p:spPr>
        <p:txBody>
          <a:bodyPr anchor="ctr">
            <a:normAutofit fontScale="90000"/>
          </a:bodyPr>
          <a:lstStyle/>
          <a:p>
            <a:pPr marL="0" indent="0" algn="ctr" defTabSz="914400" eaLnBrk="0" hangingPunct="0">
              <a:buNone/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КОМПЬЮТЕРНОЕ ТЕСТИРОВАНИЕ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ПОРТАЛЕ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edu.tatar.ru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комп тестир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4429132"/>
            <a:ext cx="5473236" cy="1993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Выноска 1 (граница и черта) 8"/>
          <p:cNvSpPr/>
          <p:nvPr/>
        </p:nvSpPr>
        <p:spPr>
          <a:xfrm>
            <a:off x="4675663" y="1351594"/>
            <a:ext cx="3682551" cy="1363026"/>
          </a:xfrm>
          <a:prstGeom prst="accentBorderCallout1">
            <a:avLst>
              <a:gd name="adj1" fmla="val 14708"/>
              <a:gd name="adj2" fmla="val -4396"/>
              <a:gd name="adj3" fmla="val 347655"/>
              <a:gd name="adj4" fmla="val -44810"/>
            </a:avLst>
          </a:prstGeom>
          <a:solidFill>
            <a:schemeClr val="accent1">
              <a:alpha val="2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215968"/>
                </a:solidFill>
                <a:ea typeface="Tahoma" pitchFamily="34" charset="0"/>
                <a:cs typeface="Tahoma" pitchFamily="34" charset="0"/>
              </a:rPr>
              <a:t>Компьютерное тестирование педагогических работников -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215968"/>
                </a:solidFill>
                <a:ea typeface="Tahoma" pitchFamily="34" charset="0"/>
                <a:cs typeface="Tahoma" pitchFamily="34" charset="0"/>
              </a:rPr>
              <a:t>через личный кабинет педагога</a:t>
            </a:r>
          </a:p>
        </p:txBody>
      </p:sp>
    </p:spTree>
    <p:extLst>
      <p:ext uri="{BB962C8B-B14F-4D97-AF65-F5344CB8AC3E}">
        <p14:creationId xmlns:p14="http://schemas.microsoft.com/office/powerpoint/2010/main" val="342992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142844" y="0"/>
            <a:ext cx="9001156" cy="1285884"/>
          </a:xfrm>
          <a:prstGeom prst="rect">
            <a:avLst/>
          </a:prstGeo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В результате создания пакета в разделе Педагогическая аттестация сформируется запись о пакете-</a:t>
            </a:r>
          </a:p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214422"/>
            <a:ext cx="8821074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8858280" cy="1143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/>
              <a:t>Руководство по прохождению тестирования</a:t>
            </a:r>
            <a:br>
              <a:rPr lang="ru-RU" sz="2800" dirty="0"/>
            </a:br>
            <a:r>
              <a:rPr lang="ru-RU" sz="2800" dirty="0"/>
              <a:t>в рамках модуля «Педагогическая аттестация»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12" name="Рисунок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09" y="2714620"/>
            <a:ext cx="8280920" cy="280261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28596" y="1000108"/>
            <a:ext cx="842442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прохождения тестирования в рамках Педагогической аттестации необходимо  -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 rot="10800000" flipV="1">
            <a:off x="500034" y="1824892"/>
            <a:ext cx="754948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Личном кабинете в разделе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Педагогическая аттестация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перейти по ссылке  поля Действие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1714488"/>
            <a:ext cx="8072494" cy="387475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179512" y="171488"/>
            <a:ext cx="864096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/>
              <a:t>На странице  тестирования  отображается  -  </a:t>
            </a:r>
            <a:endParaRPr lang="ru-RU" sz="1600" dirty="0"/>
          </a:p>
          <a:p>
            <a:pPr lvl="1"/>
            <a:r>
              <a:rPr lang="ru-RU" dirty="0"/>
              <a:t>условное </a:t>
            </a:r>
            <a:r>
              <a:rPr lang="ru-RU" sz="2000" dirty="0"/>
              <a:t>название</a:t>
            </a:r>
            <a:r>
              <a:rPr lang="ru-RU" dirty="0"/>
              <a:t>  теста ( в данном случае,  Тест 90), который педагог выбрал при заполнении поля «Тестирование»;</a:t>
            </a:r>
            <a:endParaRPr lang="ru-RU" sz="1600" dirty="0"/>
          </a:p>
          <a:p>
            <a:pPr lvl="1"/>
            <a:r>
              <a:rPr lang="ru-RU" dirty="0"/>
              <a:t>время тестирования – 1ч 10 мин;</a:t>
            </a:r>
            <a:endParaRPr lang="ru-RU" sz="1600" dirty="0"/>
          </a:p>
          <a:p>
            <a:pPr lvl="1"/>
            <a:r>
              <a:rPr lang="ru-RU" dirty="0"/>
              <a:t>дата прохождения  тестирования – «число»  «месяц» 2017, «время»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0546" y="5949280"/>
            <a:ext cx="87539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/>
              <a:t>кнопка </a:t>
            </a:r>
            <a:r>
              <a:rPr lang="ru-RU" sz="2400" b="1" dirty="0"/>
              <a:t>«Начать просмотр»  - для начала тестирования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5226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2786058"/>
            <a:ext cx="8643998" cy="392909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412876" y="188640"/>
            <a:ext cx="840759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На  </a:t>
            </a:r>
            <a:r>
              <a:rPr lang="ru-RU" dirty="0"/>
              <a:t>странице тестирования отображаются пронумерованные вопросы, варианты ответов и Оставшееся время тестирования.</a:t>
            </a:r>
          </a:p>
          <a:p>
            <a:r>
              <a:rPr lang="ru-RU" dirty="0"/>
              <a:t>Внимание! </a:t>
            </a:r>
          </a:p>
          <a:p>
            <a:r>
              <a:rPr lang="ru-RU" dirty="0"/>
              <a:t>Согласно регламента в каждом тесте 50 вопросов, которые отображаются </a:t>
            </a:r>
            <a:r>
              <a:rPr lang="ru-RU" b="1" u="sng" dirty="0">
                <a:solidFill>
                  <a:srgbClr val="FF0000"/>
                </a:solidFill>
              </a:rPr>
              <a:t>на 2 страницах </a:t>
            </a:r>
            <a:r>
              <a:rPr lang="ru-RU" dirty="0"/>
              <a:t>(см. Страница 1 2 (Далее) ) по 25 вопросов на каждой странице. Изначально активна страница 1, на которой размещены вопросы 1-25, для перехода на 2 страницу с вопросами 26-50  необходимо нажать кнопку «Далее».</a:t>
            </a:r>
          </a:p>
          <a:p>
            <a:r>
              <a:rPr lang="ru-RU" dirty="0"/>
              <a:t> </a:t>
            </a:r>
            <a:r>
              <a:rPr lang="ru-RU" dirty="0" smtClean="0"/>
              <a:t>  Выбор </a:t>
            </a:r>
            <a:r>
              <a:rPr lang="ru-RU" dirty="0"/>
              <a:t>ответа осуществляется щелчком левой кнопки мыши. </a:t>
            </a:r>
          </a:p>
        </p:txBody>
      </p:sp>
    </p:spTree>
    <p:extLst>
      <p:ext uri="{BB962C8B-B14F-4D97-AF65-F5344CB8AC3E}">
        <p14:creationId xmlns:p14="http://schemas.microsoft.com/office/powerpoint/2010/main" val="313319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1000108"/>
            <a:ext cx="8286808" cy="564360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323528" y="260648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После </a:t>
            </a:r>
            <a:r>
              <a:rPr lang="ru-RU" dirty="0"/>
              <a:t>выбора ответа на 25 вопрос необходимо перейти на следующую страницу -  кнопка  - Далее.</a:t>
            </a:r>
          </a:p>
        </p:txBody>
      </p:sp>
    </p:spTree>
    <p:extLst>
      <p:ext uri="{BB962C8B-B14F-4D97-AF65-F5344CB8AC3E}">
        <p14:creationId xmlns:p14="http://schemas.microsoft.com/office/powerpoint/2010/main" val="243299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24" y="834971"/>
            <a:ext cx="8568952" cy="345812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323528" y="127085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На </a:t>
            </a:r>
            <a:r>
              <a:rPr lang="ru-RU" sz="2000" dirty="0"/>
              <a:t>второй странице тестирования педагог продолжает отвечать на вопросы 26-50 -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7524" y="4293096"/>
            <a:ext cx="856895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	После ответа на 50 –</a:t>
            </a:r>
            <a:r>
              <a:rPr lang="ru-RU" dirty="0" err="1"/>
              <a:t>ый</a:t>
            </a:r>
            <a:r>
              <a:rPr lang="ru-RU" dirty="0"/>
              <a:t> вопрос необходимо нажать на кнопку «Отправить все и завершить тест».</a:t>
            </a:r>
          </a:p>
          <a:p>
            <a:r>
              <a:rPr lang="ru-RU" dirty="0"/>
              <a:t>	В окне «Оставшееся время» педагог видит сколько времени осталось до окончания тестирования. Если времени достаточно педагог может –</a:t>
            </a:r>
          </a:p>
          <a:p>
            <a:r>
              <a:rPr lang="ru-RU" dirty="0"/>
              <a:t>	перемещаясь по страницам теста (Страница (Назад) 1 2) просмотреть ответы на вопросы и провести  редактирование  вариантов </a:t>
            </a:r>
            <a:r>
              <a:rPr lang="ru-RU" dirty="0" smtClean="0"/>
              <a:t>                      </a:t>
            </a:r>
          </a:p>
          <a:p>
            <a:r>
              <a:rPr lang="ru-RU" dirty="0" smtClean="0"/>
              <a:t>                                  ответов</a:t>
            </a:r>
            <a:r>
              <a:rPr lang="ru-RU" dirty="0"/>
              <a:t>, в  случае необходимости; </a:t>
            </a:r>
          </a:p>
          <a:p>
            <a:r>
              <a:rPr lang="ru-RU" dirty="0"/>
              <a:t>	</a:t>
            </a:r>
            <a:r>
              <a:rPr lang="ru-RU" dirty="0" smtClean="0"/>
              <a:t>                                     завершить </a:t>
            </a:r>
            <a:r>
              <a:rPr lang="ru-RU" dirty="0"/>
              <a:t>тест с любой страницы.</a:t>
            </a:r>
          </a:p>
        </p:txBody>
      </p:sp>
    </p:spTree>
    <p:extLst>
      <p:ext uri="{BB962C8B-B14F-4D97-AF65-F5344CB8AC3E}">
        <p14:creationId xmlns:p14="http://schemas.microsoft.com/office/powerpoint/2010/main" val="410417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9512" y="188640"/>
            <a:ext cx="8784976" cy="655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4216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"/>
          <p:cNvSpPr>
            <a:spLocks noChangeArrowheads="1"/>
          </p:cNvSpPr>
          <p:nvPr/>
        </p:nvSpPr>
        <p:spPr bwMode="auto">
          <a:xfrm>
            <a:off x="179513" y="260351"/>
            <a:ext cx="8784975" cy="652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numCol="2">
            <a:spAutoFit/>
          </a:bodyPr>
          <a:lstStyle/>
          <a:p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200" b="1" dirty="0">
                <a:latin typeface="Times New Roman" pitchFamily="18" charset="0"/>
                <a:cs typeface="Times New Roman" pitchFamily="18" charset="0"/>
              </a:rPr>
              <a:t>. Должности иных педагогических </a:t>
            </a:r>
            <a:endParaRPr lang="ru-RU" alt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200" b="1" dirty="0" smtClean="0">
                <a:latin typeface="Times New Roman" pitchFamily="18" charset="0"/>
                <a:cs typeface="Times New Roman" pitchFamily="18" charset="0"/>
              </a:rPr>
              <a:t>работников</a:t>
            </a:r>
            <a:endParaRPr lang="ru-RU" altLang="ru-RU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  <a:endParaRPr lang="ru-RU" altLang="ru-RU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Инструктор-методист</a:t>
            </a:r>
          </a:p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Инструктор по труду</a:t>
            </a:r>
          </a:p>
          <a:p>
            <a:r>
              <a:rPr lang="ru-RU" alt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Инструктор по физической культуре</a:t>
            </a:r>
          </a:p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Концертмейстер</a:t>
            </a:r>
          </a:p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Логопед</a:t>
            </a:r>
          </a:p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Мастер производственного обучения</a:t>
            </a:r>
          </a:p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Методист</a:t>
            </a:r>
          </a:p>
          <a:p>
            <a:r>
              <a:rPr lang="ru-RU" alt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Музыкальный руководитель</a:t>
            </a:r>
          </a:p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Педагог дополнительного образования</a:t>
            </a:r>
          </a:p>
          <a:p>
            <a:r>
              <a:rPr lang="ru-RU" altLang="ru-RU" sz="22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Педагог-библиотекарь</a:t>
            </a:r>
            <a:endParaRPr lang="ru-RU" altLang="ru-RU" sz="22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Педагог-организатор</a:t>
            </a:r>
            <a:endParaRPr lang="ru-RU" altLang="ru-RU" sz="2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Педагог-психолог</a:t>
            </a:r>
            <a:endParaRPr lang="en-US" alt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99413" y="116632"/>
            <a:ext cx="45720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Преподаватель</a:t>
            </a:r>
          </a:p>
          <a:p>
            <a:r>
              <a:rPr lang="ru-RU" altLang="ru-RU" sz="22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Преподаватель-организатор основ безопасности жизнедеятельности</a:t>
            </a:r>
          </a:p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Руководитель физического воспитания</a:t>
            </a:r>
          </a:p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Социальный педагог</a:t>
            </a:r>
          </a:p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Старший вожатый</a:t>
            </a:r>
          </a:p>
          <a:p>
            <a:r>
              <a:rPr lang="ru-RU" alt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Старший воспитатель</a:t>
            </a:r>
          </a:p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Старший инструктор-методист</a:t>
            </a:r>
          </a:p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Старший методист</a:t>
            </a:r>
          </a:p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Старший педагог дополнительного образования</a:t>
            </a:r>
          </a:p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Старший тренер-преподаватель</a:t>
            </a:r>
          </a:p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Тренер-преподаватель</a:t>
            </a:r>
          </a:p>
          <a:p>
            <a:r>
              <a:rPr lang="ru-RU" altLang="ru-RU" sz="2200" dirty="0" err="1">
                <a:latin typeface="Times New Roman" pitchFamily="18" charset="0"/>
                <a:cs typeface="Times New Roman" pitchFamily="18" charset="0"/>
              </a:rPr>
              <a:t>Тьютор</a:t>
            </a:r>
            <a:endParaRPr lang="ru-RU" altLang="ru-RU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2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</a:t>
            </a:r>
          </a:p>
          <a:p>
            <a:r>
              <a:rPr lang="ru-RU" altLang="ru-RU" sz="2200" dirty="0">
                <a:latin typeface="Times New Roman" pitchFamily="18" charset="0"/>
                <a:cs typeface="Times New Roman" pitchFamily="18" charset="0"/>
              </a:rPr>
              <a:t>Учитель-дефектолог</a:t>
            </a:r>
          </a:p>
          <a:p>
            <a:r>
              <a:rPr lang="ru-RU" alt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Учитель-логопед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4"/>
          <p:cNvSpPr>
            <a:spLocks noGrp="1"/>
          </p:cNvSpPr>
          <p:nvPr>
            <p:ph type="title" idx="4294967295"/>
          </p:nvPr>
        </p:nvSpPr>
        <p:spPr>
          <a:xfrm>
            <a:off x="0" y="765175"/>
            <a:ext cx="6626225" cy="73183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4500" smtClean="0"/>
              <a:t>  </a:t>
            </a:r>
            <a:r>
              <a:rPr lang="ru-RU" altLang="ru-RU" sz="4500" smtClean="0">
                <a:solidFill>
                  <a:srgbClr val="990000"/>
                </a:solidFill>
              </a:rPr>
              <a:t>Зачетный минимум</a:t>
            </a:r>
          </a:p>
        </p:txBody>
      </p:sp>
      <p:sp>
        <p:nvSpPr>
          <p:cNvPr id="31747" name="Объект 5"/>
          <p:cNvSpPr>
            <a:spLocks noGrp="1"/>
          </p:cNvSpPr>
          <p:nvPr>
            <p:ph idx="4294967295"/>
          </p:nvPr>
        </p:nvSpPr>
        <p:spPr>
          <a:xfrm>
            <a:off x="1223963" y="2060575"/>
            <a:ext cx="7920037" cy="3744913"/>
          </a:xfrm>
        </p:spPr>
        <p:txBody>
          <a:bodyPr/>
          <a:lstStyle/>
          <a:p>
            <a:pPr eaLnBrk="1" hangingPunct="1">
              <a:buFont typeface="Wingdings 2" pitchFamily="18" charset="2"/>
              <a:buChar char=""/>
            </a:pPr>
            <a:r>
              <a:rPr lang="ru-RU" altLang="ru-RU" sz="3200" dirty="0" smtClean="0">
                <a:solidFill>
                  <a:srgbClr val="0000FF"/>
                </a:solidFill>
              </a:rPr>
              <a:t>На первую категорию – </a:t>
            </a:r>
            <a:r>
              <a:rPr lang="ru-RU" altLang="ru-RU" sz="3200" dirty="0" smtClean="0">
                <a:solidFill>
                  <a:srgbClr val="FF0000"/>
                </a:solidFill>
              </a:rPr>
              <a:t>70</a:t>
            </a:r>
            <a:r>
              <a:rPr lang="ru-RU" altLang="ru-RU" sz="3200" dirty="0" smtClean="0">
                <a:solidFill>
                  <a:srgbClr val="0000FF"/>
                </a:solidFill>
              </a:rPr>
              <a:t> баллов</a:t>
            </a:r>
          </a:p>
          <a:p>
            <a:pPr eaLnBrk="1" hangingPunct="1">
              <a:buFont typeface="Wingdings 2" pitchFamily="18" charset="2"/>
              <a:buChar char=""/>
            </a:pPr>
            <a:r>
              <a:rPr lang="ru-RU" altLang="ru-RU" sz="3200" dirty="0" smtClean="0">
                <a:solidFill>
                  <a:srgbClr val="0000FF"/>
                </a:solidFill>
              </a:rPr>
              <a:t>На высшую категорию – </a:t>
            </a:r>
            <a:r>
              <a:rPr lang="ru-RU" altLang="ru-RU" sz="3200" dirty="0" smtClean="0">
                <a:solidFill>
                  <a:srgbClr val="FF0000"/>
                </a:solidFill>
              </a:rPr>
              <a:t>80</a:t>
            </a:r>
            <a:r>
              <a:rPr lang="ru-RU" altLang="ru-RU" sz="3200" dirty="0" smtClean="0">
                <a:solidFill>
                  <a:srgbClr val="0000FF"/>
                </a:solidFill>
              </a:rPr>
              <a:t> баллов</a:t>
            </a:r>
          </a:p>
          <a:p>
            <a:pPr marL="45720" indent="0" eaLnBrk="1" hangingPunct="1">
              <a:buNone/>
            </a:pPr>
            <a:endParaRPr lang="ru-RU" altLang="ru-RU" sz="3200" dirty="0" smtClean="0"/>
          </a:p>
        </p:txBody>
      </p:sp>
      <p:sp>
        <p:nvSpPr>
          <p:cNvPr id="31748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548D740-9220-46EA-BBE8-839420A10CA4}" type="slidenum">
              <a:rPr lang="ru-RU" altLang="ru-RU" sz="1200">
                <a:latin typeface="Verdana" pitchFamily="34" charset="0"/>
              </a:rPr>
              <a:pPr algn="r" eaLnBrk="1" hangingPunct="1"/>
              <a:t>50</a:t>
            </a:fld>
            <a:endParaRPr lang="ru-RU" altLang="ru-RU" sz="120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4648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28596" y="214290"/>
            <a:ext cx="8286808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546958" y="285728"/>
            <a:ext cx="8239884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28596" y="214290"/>
            <a:ext cx="8429684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24936" cy="1143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altLang="ru-RU" sz="32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Этапы прохождения заявления аттестуемого</a:t>
            </a:r>
            <a:br>
              <a:rPr lang="ru-RU" altLang="ru-RU" sz="32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</a:br>
            <a:endParaRPr lang="ru-RU" altLang="ru-RU" sz="3200" b="1" dirty="0" smtClean="0">
              <a:solidFill>
                <a:srgbClr val="09025E"/>
              </a:solidFill>
              <a:latin typeface="+mn-lt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1142976" y="1500174"/>
          <a:ext cx="7786742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Стрелка вверх 9"/>
          <p:cNvSpPr/>
          <p:nvPr/>
        </p:nvSpPr>
        <p:spPr>
          <a:xfrm>
            <a:off x="2428860" y="3429000"/>
            <a:ext cx="357190" cy="642942"/>
          </a:xfrm>
          <a:prstGeom prst="upArrow">
            <a:avLst>
              <a:gd name="adj1" fmla="val 50000"/>
              <a:gd name="adj2" fmla="val 81841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4" name="Стрелка вверх 13"/>
          <p:cNvSpPr/>
          <p:nvPr/>
        </p:nvSpPr>
        <p:spPr>
          <a:xfrm>
            <a:off x="2428860" y="5072074"/>
            <a:ext cx="357190" cy="642942"/>
          </a:xfrm>
          <a:prstGeom prst="upArrow">
            <a:avLst>
              <a:gd name="adj1" fmla="val 50000"/>
              <a:gd name="adj2" fmla="val 81841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2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55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285728"/>
            <a:ext cx="828680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3200" dirty="0" smtClean="0">
                <a:solidFill>
                  <a:srgbClr val="002060"/>
                </a:solidFill>
                <a:latin typeface="+mj-lt"/>
              </a:rPr>
              <a:t>Необходимо разместить  </a:t>
            </a:r>
            <a:r>
              <a:rPr lang="ru-RU" altLang="ru-RU" sz="3200" b="1" dirty="0">
                <a:solidFill>
                  <a:srgbClr val="FF0000"/>
                </a:solidFill>
                <a:latin typeface="+mj-lt"/>
              </a:rPr>
              <a:t>на личных сайтах</a:t>
            </a:r>
            <a:r>
              <a:rPr lang="ru-RU" altLang="ru-RU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ru-RU" altLang="ru-RU" sz="3200" dirty="0" smtClean="0">
                <a:solidFill>
                  <a:srgbClr val="FF0000"/>
                </a:solidFill>
                <a:latin typeface="+mj-lt"/>
              </a:rPr>
              <a:t>: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3200" b="1" dirty="0" smtClean="0">
                <a:solidFill>
                  <a:srgbClr val="FF0000"/>
                </a:solidFill>
                <a:latin typeface="+mj-lt"/>
              </a:rPr>
              <a:t>      </a:t>
            </a:r>
            <a:r>
              <a:rPr lang="ru-RU" altLang="ru-RU" sz="3200" b="1" dirty="0">
                <a:solidFill>
                  <a:srgbClr val="FF0000"/>
                </a:solidFill>
                <a:latin typeface="+mj-lt"/>
              </a:rPr>
              <a:t>- </a:t>
            </a:r>
            <a:r>
              <a:rPr lang="ru-RU" altLang="ru-RU" sz="3200" b="1" dirty="0" err="1" smtClean="0">
                <a:solidFill>
                  <a:srgbClr val="FF0000"/>
                </a:solidFill>
                <a:latin typeface="+mj-lt"/>
              </a:rPr>
              <a:t>видеоуроки</a:t>
            </a:r>
            <a:r>
              <a:rPr lang="ru-RU" altLang="ru-RU" sz="32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ru-RU" altLang="ru-RU" sz="3200" dirty="0">
                <a:solidFill>
                  <a:srgbClr val="002060"/>
                </a:solidFill>
                <a:latin typeface="+mj-lt"/>
              </a:rPr>
              <a:t>аттестуемых педагогов для дальнейшей качественной работы экспертов, определения ими личностных компетенций аттестуемых</a:t>
            </a:r>
            <a:r>
              <a:rPr lang="ru-RU" altLang="ru-RU" sz="3200" dirty="0" smtClean="0">
                <a:solidFill>
                  <a:srgbClr val="002060"/>
                </a:solidFill>
                <a:latin typeface="+mj-lt"/>
              </a:rPr>
              <a:t>,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endParaRPr lang="ru-RU" altLang="ru-RU" sz="3200" dirty="0" smtClean="0">
              <a:solidFill>
                <a:srgbClr val="002060"/>
              </a:solidFill>
              <a:latin typeface="+mj-lt"/>
            </a:endParaRP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endParaRPr lang="ru-RU" altLang="ru-RU" sz="3200" dirty="0" smtClean="0">
              <a:solidFill>
                <a:srgbClr val="002060"/>
              </a:solidFill>
              <a:latin typeface="+mj-lt"/>
            </a:endParaRP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endParaRPr lang="ru-RU" altLang="ru-RU" sz="3200" dirty="0" smtClean="0">
              <a:solidFill>
                <a:srgbClr val="002060"/>
              </a:solidFill>
              <a:latin typeface="+mj-lt"/>
            </a:endParaRP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endParaRPr lang="ru-RU" altLang="ru-RU" sz="3200" dirty="0" smtClean="0">
              <a:solidFill>
                <a:srgbClr val="002060"/>
              </a:solidFill>
              <a:latin typeface="+mj-lt"/>
            </a:endParaRP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endParaRPr lang="ru-RU" altLang="ru-RU" sz="3200" dirty="0">
              <a:solidFill>
                <a:srgbClr val="002060"/>
              </a:solidFill>
              <a:latin typeface="+mj-lt"/>
            </a:endParaRPr>
          </a:p>
          <a:p>
            <a:pPr algn="ctr">
              <a:lnSpc>
                <a:spcPct val="80000"/>
              </a:lnSpc>
              <a:buClr>
                <a:srgbClr val="E6B91E"/>
              </a:buClr>
              <a:buFontTx/>
              <a:buChar char="-"/>
              <a:defRPr/>
            </a:pPr>
            <a:r>
              <a:rPr lang="ru-RU" altLang="ru-RU" sz="3200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altLang="ru-RU" sz="32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ru-RU" altLang="ru-RU" sz="3200" b="1" dirty="0" smtClean="0">
                <a:solidFill>
                  <a:srgbClr val="FF0000"/>
                </a:solidFill>
                <a:latin typeface="+mj-lt"/>
              </a:rPr>
              <a:t>индивидуальные планы </a:t>
            </a:r>
            <a:r>
              <a:rPr lang="ru-RU" altLang="ru-RU" sz="3200" dirty="0">
                <a:solidFill>
                  <a:srgbClr val="002060"/>
                </a:solidFill>
                <a:latin typeface="+mj-lt"/>
              </a:rPr>
              <a:t>повышения профессионального уровня на </a:t>
            </a:r>
            <a:r>
              <a:rPr lang="ru-RU" altLang="ru-RU" sz="3200" dirty="0" err="1">
                <a:solidFill>
                  <a:srgbClr val="002060"/>
                </a:solidFill>
                <a:latin typeface="+mj-lt"/>
              </a:rPr>
              <a:t>межаттестационный</a:t>
            </a:r>
            <a:r>
              <a:rPr lang="ru-RU" altLang="ru-RU" sz="3200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altLang="ru-RU" sz="3200" dirty="0" smtClean="0">
                <a:solidFill>
                  <a:srgbClr val="002060"/>
                </a:solidFill>
                <a:latin typeface="+mj-lt"/>
              </a:rPr>
              <a:t>период</a:t>
            </a:r>
            <a:endParaRPr lang="ru-RU" altLang="ru-RU" sz="3200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429000"/>
            <a:ext cx="8358246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0222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56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13" y="81699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14414" y="785794"/>
            <a:ext cx="7369671" cy="3253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Clr>
                <a:srgbClr val="E6B91E"/>
              </a:buClr>
            </a:pPr>
            <a:r>
              <a:rPr lang="ru-RU" altLang="ru-RU" sz="3200" b="1" dirty="0" smtClean="0">
                <a:solidFill>
                  <a:srgbClr val="FF5050"/>
                </a:solidFill>
              </a:rPr>
              <a:t>Аттестуемым на высшую</a:t>
            </a:r>
            <a:r>
              <a:rPr lang="ru-RU" altLang="ru-RU" sz="3200" b="1" dirty="0" smtClean="0">
                <a:solidFill>
                  <a:srgbClr val="002060"/>
                </a:solidFill>
              </a:rPr>
              <a:t> </a:t>
            </a:r>
            <a:r>
              <a:rPr lang="ru-RU" altLang="ru-RU" sz="3200" b="1" dirty="0">
                <a:solidFill>
                  <a:srgbClr val="002060"/>
                </a:solidFill>
              </a:rPr>
              <a:t>квалификационную категорию </a:t>
            </a:r>
            <a:r>
              <a:rPr lang="ru-RU" altLang="ru-RU" sz="3200" b="1" dirty="0" smtClean="0">
                <a:solidFill>
                  <a:srgbClr val="002060"/>
                </a:solidFill>
              </a:rPr>
              <a:t>необходимо  вести работу в </a:t>
            </a:r>
            <a:r>
              <a:rPr lang="ru-RU" altLang="ru-RU" sz="3200" b="1" dirty="0" smtClean="0">
                <a:solidFill>
                  <a:srgbClr val="FF5050"/>
                </a:solidFill>
              </a:rPr>
              <a:t>региональных </a:t>
            </a:r>
            <a:r>
              <a:rPr lang="ru-RU" altLang="ru-RU" sz="3200" b="1" dirty="0">
                <a:solidFill>
                  <a:srgbClr val="FF5050"/>
                </a:solidFill>
              </a:rPr>
              <a:t>инновационных площадок</a:t>
            </a:r>
            <a:r>
              <a:rPr lang="ru-RU" altLang="ru-RU" sz="3200" b="1" dirty="0">
                <a:solidFill>
                  <a:srgbClr val="002060"/>
                </a:solidFill>
              </a:rPr>
              <a:t>, заявленных в Экспертный Совет по инновационной работе в системе образования, созданный при Министерстве </a:t>
            </a:r>
          </a:p>
        </p:txBody>
      </p:sp>
    </p:spTree>
    <p:extLst>
      <p:ext uri="{BB962C8B-B14F-4D97-AF65-F5344CB8AC3E}">
        <p14:creationId xmlns:p14="http://schemas.microsoft.com/office/powerpoint/2010/main" val="44240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9" y="116632"/>
            <a:ext cx="9024098" cy="66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280481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58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138112"/>
            <a:ext cx="832157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altLang="ru-RU" sz="2600" b="1" dirty="0" smtClean="0">
              <a:solidFill>
                <a:srgbClr val="09025E"/>
              </a:solidFill>
              <a:ea typeface="Tahoma" pitchFamily="34" charset="0"/>
              <a:cs typeface="Tahoma" pitchFamily="34" charset="0"/>
            </a:endParaRPr>
          </a:p>
          <a:p>
            <a:pPr algn="ctr"/>
            <a:endParaRPr lang="ru-RU" altLang="ru-RU" sz="2600" b="1" dirty="0">
              <a:solidFill>
                <a:srgbClr val="09025E"/>
              </a:solidFill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Перечень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региональных инновационных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площадок</a:t>
            </a:r>
            <a:endParaRPr lang="ru-RU" altLang="ru-RU" sz="2600" b="1" dirty="0">
              <a:solidFill>
                <a:srgbClr val="09025E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r>
              <a:rPr 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Казанский (Приволжский) федеральный университет (2 института);</a:t>
            </a:r>
          </a:p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развития образования РТ;</a:t>
            </a:r>
          </a:p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r>
              <a:rPr 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Набережночелнинский </a:t>
            </a: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социально-педагогических технологий и ресурсов</a:t>
            </a:r>
            <a:r>
              <a:rPr 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   </a:t>
            </a:r>
          </a:p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r>
              <a:rPr 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центр внешкольной работы;</a:t>
            </a:r>
          </a:p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r>
              <a:rPr 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Казанский, Арский, Мензелинский, Набережночелнинский педагогические колледжи</a:t>
            </a:r>
          </a:p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r>
              <a:rPr 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колледж сервиса</a:t>
            </a: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71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59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0246" y="138112"/>
            <a:ext cx="868424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Подтверждающий перечень документов от РИП</a:t>
            </a:r>
            <a:endParaRPr lang="ru-RU" altLang="ru-RU" sz="2600" b="1" dirty="0">
              <a:solidFill>
                <a:srgbClr val="09025E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567289"/>
            <a:ext cx="8619649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002060"/>
              </a:buClr>
            </a:pPr>
            <a:r>
              <a:rPr 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Рецензия</a:t>
            </a: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отзыв организации на инновационную разработку, титульный лист публикации, или  документ, удостоверяющий участие аттестуемого работника в республиканском или федеральном методическом конкурсе, проведенном в зарегистрированном РИП в течение  2015-2016 </a:t>
            </a:r>
            <a:r>
              <a:rPr lang="ru-RU" sz="28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у.г</a:t>
            </a:r>
            <a:r>
              <a:rPr 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</a:p>
          <a:p>
            <a:pPr algn="just">
              <a:buClr>
                <a:srgbClr val="002060"/>
              </a:buClr>
            </a:pPr>
            <a:r>
              <a:rPr 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одного подтверждающего </a:t>
            </a:r>
            <a:r>
              <a:rPr 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 на </a:t>
            </a: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97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5A2A9BFC-8227-41D0-91EE-80D3EF47C2D9}" type="slidenum">
              <a:rPr lang="ru-RU" altLang="ru-RU" sz="1200">
                <a:latin typeface="Verdana" pitchFamily="34" charset="0"/>
              </a:rPr>
              <a:pPr algn="r" eaLnBrk="1" hangingPunct="1"/>
              <a:t>6</a:t>
            </a:fld>
            <a:endParaRPr lang="ru-RU" altLang="ru-RU" sz="1200">
              <a:latin typeface="Verdana" pitchFamily="34" charset="0"/>
            </a:endParaRPr>
          </a:p>
        </p:txBody>
      </p:sp>
      <p:sp>
        <p:nvSpPr>
          <p:cNvPr id="17411" name="AutoShape 3"/>
          <p:cNvSpPr>
            <a:spLocks noChangeArrowheads="1"/>
          </p:cNvSpPr>
          <p:nvPr/>
        </p:nvSpPr>
        <p:spPr bwMode="auto">
          <a:xfrm>
            <a:off x="357158" y="357166"/>
            <a:ext cx="8640762" cy="5407043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 sz="2600" dirty="0">
              <a:solidFill>
                <a:srgbClr val="0000FF"/>
              </a:solidFill>
              <a:latin typeface="Times New Roman" pitchFamily="18" charset="0"/>
            </a:endParaRPr>
          </a:p>
          <a:p>
            <a:pPr eaLnBrk="1" hangingPunct="1"/>
            <a:r>
              <a:rPr lang="ru-RU" altLang="ru-RU" sz="3200" b="1" dirty="0" smtClean="0">
                <a:latin typeface="Times New Roman" pitchFamily="18" charset="0"/>
              </a:rPr>
              <a:t>Два </a:t>
            </a:r>
            <a:r>
              <a:rPr lang="ru-RU" altLang="ru-RU" sz="3200" b="1" dirty="0">
                <a:latin typeface="Times New Roman" pitchFamily="18" charset="0"/>
              </a:rPr>
              <a:t>вида аттестации для педагогов:</a:t>
            </a:r>
          </a:p>
          <a:p>
            <a:pPr eaLnBrk="1" hangingPunct="1"/>
            <a:endParaRPr lang="ru-RU" altLang="ru-RU" sz="32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eaLnBrk="1" hangingPunct="1"/>
            <a:r>
              <a:rPr lang="ru-RU" altLang="ru-RU" sz="3200" b="1" u="sng" dirty="0">
                <a:solidFill>
                  <a:srgbClr val="FF0000"/>
                </a:solidFill>
                <a:latin typeface="Times New Roman" pitchFamily="18" charset="0"/>
              </a:rPr>
              <a:t>1 вид:  </a:t>
            </a:r>
            <a:r>
              <a:rPr lang="ru-RU" altLang="ru-RU" sz="3200" b="1" dirty="0">
                <a:solidFill>
                  <a:srgbClr val="0000FF"/>
                </a:solidFill>
                <a:latin typeface="Times New Roman" pitchFamily="18" charset="0"/>
              </a:rPr>
              <a:t>с целью подтверждения</a:t>
            </a:r>
          </a:p>
          <a:p>
            <a:pPr eaLnBrk="1" hangingPunct="1"/>
            <a:r>
              <a:rPr lang="ru-RU" altLang="ru-RU" sz="3200" b="1" dirty="0">
                <a:solidFill>
                  <a:srgbClr val="0000FF"/>
                </a:solidFill>
                <a:latin typeface="Times New Roman" pitchFamily="18" charset="0"/>
              </a:rPr>
              <a:t>соответствия занимаемой должности</a:t>
            </a:r>
          </a:p>
          <a:p>
            <a:pPr eaLnBrk="1" hangingPunct="1"/>
            <a:r>
              <a:rPr lang="ru-RU" altLang="ru-RU" sz="32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</a:rPr>
              <a:t>на уровне ОУ</a:t>
            </a:r>
          </a:p>
          <a:p>
            <a:pPr eaLnBrk="1" hangingPunct="1"/>
            <a:endParaRPr lang="ru-RU" altLang="ru-RU" sz="32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eaLnBrk="1" hangingPunct="1"/>
            <a:r>
              <a:rPr lang="ru-RU" altLang="ru-RU" sz="3200" b="1" u="sng" dirty="0">
                <a:solidFill>
                  <a:srgbClr val="FF0000"/>
                </a:solidFill>
                <a:latin typeface="Times New Roman" pitchFamily="18" charset="0"/>
              </a:rPr>
              <a:t>2 вид:  </a:t>
            </a:r>
            <a:r>
              <a:rPr lang="ru-RU" altLang="ru-RU" sz="3200" b="1" dirty="0">
                <a:solidFill>
                  <a:srgbClr val="0000FF"/>
                </a:solidFill>
                <a:latin typeface="Times New Roman" pitchFamily="18" charset="0"/>
              </a:rPr>
              <a:t>для установления соответствия </a:t>
            </a:r>
          </a:p>
          <a:p>
            <a:pPr eaLnBrk="1" hangingPunct="1"/>
            <a:r>
              <a:rPr lang="ru-RU" altLang="ru-RU" sz="3200" b="1" dirty="0">
                <a:solidFill>
                  <a:srgbClr val="0000FF"/>
                </a:solidFill>
                <a:latin typeface="Times New Roman" pitchFamily="18" charset="0"/>
              </a:rPr>
              <a:t>уровня квалификации требованиям</a:t>
            </a:r>
          </a:p>
          <a:p>
            <a:pPr eaLnBrk="1" hangingPunct="1"/>
            <a:r>
              <a:rPr lang="ru-RU" altLang="ru-RU" sz="3200" b="1" dirty="0">
                <a:solidFill>
                  <a:srgbClr val="0000FF"/>
                </a:solidFill>
                <a:latin typeface="Times New Roman" pitchFamily="18" charset="0"/>
              </a:rPr>
              <a:t> квалификационной категории</a:t>
            </a:r>
          </a:p>
          <a:p>
            <a:pPr eaLnBrk="1" hangingPunct="1"/>
            <a: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</a:rPr>
              <a:t>(первой или высшей)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1500744"/>
            <a:ext cx="8229600" cy="516861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«</a:t>
            </a:r>
            <a:r>
              <a:rPr lang="ru-RU" b="1" u="sng" dirty="0" smtClean="0"/>
              <a:t>Куратор ОО», «Куратор МР</a:t>
            </a:r>
            <a:r>
              <a:rPr lang="ru-RU" u="sng" dirty="0" smtClean="0"/>
              <a:t>», </a:t>
            </a:r>
          </a:p>
          <a:p>
            <a:pPr>
              <a:buNone/>
            </a:pPr>
            <a:r>
              <a:rPr lang="ru-RU" dirty="0" smtClean="0"/>
              <a:t>»Возврат на доработку», </a:t>
            </a:r>
          </a:p>
          <a:p>
            <a:pPr>
              <a:buNone/>
            </a:pPr>
            <a:r>
              <a:rPr lang="ru-RU" dirty="0" smtClean="0"/>
              <a:t>«</a:t>
            </a:r>
            <a:r>
              <a:rPr lang="ru-RU" b="1" u="sng" dirty="0" smtClean="0"/>
              <a:t>Куратор </a:t>
            </a:r>
            <a:r>
              <a:rPr lang="ru-RU" b="1" u="sng" dirty="0" err="1" smtClean="0"/>
              <a:t>МОиН</a:t>
            </a:r>
            <a:r>
              <a:rPr lang="ru-RU" b="1" u="sng" dirty="0" smtClean="0"/>
              <a:t> РТ</a:t>
            </a:r>
            <a:r>
              <a:rPr lang="ru-RU" dirty="0" smtClean="0"/>
              <a:t>», «Утверждено»,  «Отказ в предоставлении государственной услуги». </a:t>
            </a:r>
          </a:p>
          <a:p>
            <a:pPr>
              <a:buNone/>
            </a:pPr>
            <a:r>
              <a:rPr lang="ru-RU" dirty="0" smtClean="0"/>
              <a:t>Если у пакета  статус «</a:t>
            </a:r>
            <a:r>
              <a:rPr lang="ru-RU" b="1" dirty="0" smtClean="0"/>
              <a:t>Возврат на доработку</a:t>
            </a:r>
            <a:r>
              <a:rPr lang="ru-RU" dirty="0" smtClean="0"/>
              <a:t>», значит согласно комментария надо провести доработку заявления и отправить куратору ОО. «</a:t>
            </a:r>
            <a:r>
              <a:rPr lang="ru-RU" b="1" dirty="0" smtClean="0"/>
              <a:t>Отказ в предоставлении государственной услуги</a:t>
            </a:r>
            <a:r>
              <a:rPr lang="ru-RU" dirty="0" smtClean="0"/>
              <a:t>» означает отклонение пакета на уровне МО и Н РТ, </a:t>
            </a:r>
          </a:p>
          <a:p>
            <a:pPr>
              <a:buNone/>
            </a:pPr>
            <a:r>
              <a:rPr lang="ru-RU" dirty="0" smtClean="0"/>
              <a:t>и «</a:t>
            </a:r>
            <a:r>
              <a:rPr lang="ru-RU" b="1" dirty="0" smtClean="0"/>
              <a:t>Утверждено</a:t>
            </a:r>
            <a:r>
              <a:rPr lang="ru-RU" dirty="0" smtClean="0"/>
              <a:t>» означает, что педагог  переходит на 2 этап аттестации.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87624" y="18864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Возможные статусы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61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0678" y="219413"/>
            <a:ext cx="84161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Экспертиза </a:t>
            </a:r>
            <a:r>
              <a:rPr lang="ru-RU" altLang="ru-RU" sz="28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профессиональной деятельности аттестуемых </a:t>
            </a:r>
            <a:endParaRPr lang="ru-RU" sz="2800" b="1" dirty="0">
              <a:solidFill>
                <a:srgbClr val="09025E"/>
              </a:solidFill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96424107"/>
              </p:ext>
            </p:extLst>
          </p:nvPr>
        </p:nvGraphicFramePr>
        <p:xfrm>
          <a:off x="1560004" y="2603450"/>
          <a:ext cx="6096000" cy="3633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857224" y="1285860"/>
            <a:ext cx="808891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5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экспертиза проводится в новом режиме -</a:t>
            </a:r>
          </a:p>
          <a:p>
            <a:pPr algn="ctr"/>
            <a:r>
              <a:rPr lang="ru-RU" sz="25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в электронной системе</a:t>
            </a:r>
            <a:endParaRPr lang="ru-RU" sz="2500" b="1" dirty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25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581BF6D5-1F77-4218-AEE2-5FF27EDBEF96}" type="slidenum">
              <a:rPr lang="ru-RU" altLang="ru-RU" sz="1200">
                <a:latin typeface="Verdana" pitchFamily="34" charset="0"/>
              </a:rPr>
              <a:pPr algn="r" eaLnBrk="1" hangingPunct="1"/>
              <a:t>62</a:t>
            </a:fld>
            <a:endParaRPr lang="ru-RU" altLang="ru-RU" sz="1200">
              <a:latin typeface="Verdana" pitchFamily="34" charset="0"/>
            </a:endParaRPr>
          </a:p>
        </p:txBody>
      </p:sp>
      <p:sp>
        <p:nvSpPr>
          <p:cNvPr id="51203" name="AutoShape 3"/>
          <p:cNvSpPr>
            <a:spLocks noChangeArrowheads="1"/>
          </p:cNvSpPr>
          <p:nvPr/>
        </p:nvSpPr>
        <p:spPr bwMode="auto">
          <a:xfrm>
            <a:off x="250825" y="333375"/>
            <a:ext cx="8497888" cy="6191250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just" eaLnBrk="1" hangingPunct="1"/>
            <a:r>
              <a:rPr lang="ru-RU" altLang="ru-RU" sz="32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altLang="ru-RU" sz="2800" b="1" dirty="0">
                <a:latin typeface="Times New Roman" pitchFamily="18" charset="0"/>
              </a:rPr>
              <a:t>Независимые эксперты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</a:rPr>
              <a:t>не </a:t>
            </a: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назначаются</a:t>
            </a:r>
            <a:endParaRPr lang="ru-RU" altLang="ru-RU" sz="28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just" eaLnBrk="1" hangingPunct="1"/>
            <a:r>
              <a:rPr lang="ru-RU" altLang="ru-RU" sz="2800" b="1" dirty="0">
                <a:latin typeface="Times New Roman" pitchFamily="18" charset="0"/>
              </a:rPr>
              <a:t>к педагогическим работникам </a:t>
            </a:r>
          </a:p>
          <a:p>
            <a:pPr algn="just" eaLnBrk="1" hangingPunct="1"/>
            <a:r>
              <a:rPr lang="ru-RU" altLang="ru-RU" sz="2800" b="1" dirty="0">
                <a:latin typeface="Times New Roman" pitchFamily="18" charset="0"/>
              </a:rPr>
              <a:t>(при повторной аттестации) при наличии у них:</a:t>
            </a:r>
          </a:p>
          <a:p>
            <a:pPr algn="just" eaLnBrk="1" hangingPunct="1">
              <a:buFontTx/>
              <a:buChar char="-"/>
            </a:pPr>
            <a:r>
              <a:rPr lang="ru-RU" altLang="ru-RU" sz="2800" b="1" dirty="0">
                <a:latin typeface="Times New Roman" pitchFamily="18" charset="0"/>
              </a:rPr>
              <a:t>достижений на профессиональных </a:t>
            </a:r>
          </a:p>
          <a:p>
            <a:pPr algn="just" eaLnBrk="1" hangingPunct="1"/>
            <a:r>
              <a:rPr lang="ru-RU" altLang="ru-RU" sz="2800" b="1" dirty="0">
                <a:latin typeface="Times New Roman" pitchFamily="18" charset="0"/>
              </a:rPr>
              <a:t>конкурсах, предметных олимпиадах и др. </a:t>
            </a:r>
          </a:p>
          <a:p>
            <a:pPr algn="just" eaLnBrk="1" hangingPunct="1">
              <a:buFontTx/>
              <a:buChar char="-"/>
            </a:pPr>
            <a:r>
              <a:rPr lang="ru-RU" altLang="ru-RU" sz="2800" b="1" dirty="0">
                <a:latin typeface="Times New Roman" pitchFamily="18" charset="0"/>
              </a:rPr>
              <a:t>государственных, отраслевых наград.</a:t>
            </a:r>
          </a:p>
          <a:p>
            <a:pPr algn="just" eaLnBrk="1" hangingPunct="1"/>
            <a:endParaRPr lang="ru-RU" altLang="ru-RU" sz="2800" b="1" dirty="0">
              <a:latin typeface="Times New Roman" pitchFamily="18" charset="0"/>
            </a:endParaRPr>
          </a:p>
          <a:p>
            <a:pPr algn="just" eaLnBrk="1" hangingPunct="1"/>
            <a:r>
              <a:rPr lang="ru-RU" altLang="ru-RU" sz="3000" b="1" i="1" dirty="0">
                <a:solidFill>
                  <a:srgbClr val="FF00FF"/>
                </a:solidFill>
                <a:latin typeface="Times New Roman" pitchFamily="18" charset="0"/>
              </a:rPr>
              <a:t>К руководящим работникам, аттестуемым</a:t>
            </a:r>
          </a:p>
          <a:p>
            <a:pPr algn="just" eaLnBrk="1" hangingPunct="1"/>
            <a:r>
              <a:rPr lang="ru-RU" altLang="ru-RU" sz="3000" b="1" i="1" dirty="0">
                <a:solidFill>
                  <a:srgbClr val="FF00FF"/>
                </a:solidFill>
                <a:latin typeface="Times New Roman" pitchFamily="18" charset="0"/>
              </a:rPr>
              <a:t> по педагогическим должностям </a:t>
            </a:r>
            <a:r>
              <a:rPr lang="ru-RU" altLang="ru-RU" sz="3000" b="1" dirty="0">
                <a:solidFill>
                  <a:srgbClr val="FF00FF"/>
                </a:solidFill>
                <a:latin typeface="Times New Roman" pitchFamily="18" charset="0"/>
              </a:rPr>
              <a:t>, </a:t>
            </a:r>
            <a:r>
              <a:rPr lang="ru-RU" altLang="ru-RU" sz="3000" b="1" i="1" dirty="0">
                <a:solidFill>
                  <a:srgbClr val="FF00FF"/>
                </a:solidFill>
                <a:latin typeface="Times New Roman" pitchFamily="18" charset="0"/>
              </a:rPr>
              <a:t>независимые</a:t>
            </a:r>
          </a:p>
          <a:p>
            <a:pPr algn="just" eaLnBrk="1" hangingPunct="1"/>
            <a:r>
              <a:rPr lang="ru-RU" altLang="ru-RU" sz="3000" b="1" i="1" dirty="0">
                <a:solidFill>
                  <a:srgbClr val="FF00FF"/>
                </a:solidFill>
                <a:latin typeface="Times New Roman" pitchFamily="18" charset="0"/>
              </a:rPr>
              <a:t> эксперты направляются обязательно</a:t>
            </a:r>
            <a:r>
              <a:rPr lang="ru-RU" altLang="ru-RU" sz="3000" b="1" dirty="0">
                <a:solidFill>
                  <a:srgbClr val="FF00FF"/>
                </a:solidFill>
                <a:latin typeface="Times New Roman" pitchFamily="18" charset="0"/>
              </a:rPr>
              <a:t>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7828"/>
            <a:ext cx="9036496" cy="5281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4971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Применение упрощенных форм профессиональной экспертизы при прохождении аттестации с целью установления соответствия  уровня квалификации педагогических работников требованиям, предъявляемым к квалификационным категориям (первой или высшей)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07504" y="2276872"/>
            <a:ext cx="100811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886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260648"/>
            <a:ext cx="8667750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3347864" y="1412776"/>
            <a:ext cx="381642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342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2852"/>
            <a:ext cx="9144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000" b="1" dirty="0" smtClean="0"/>
              <a:t>ЗАСЕДАНИЕ ЭКСПЕРТНОЙ КОМИСИИ АТТЕСТАЦИОННОЙ КОМИССИИ</a:t>
            </a:r>
          </a:p>
          <a:p>
            <a:endParaRPr lang="ru-RU" sz="2000" b="1" dirty="0" smtClean="0"/>
          </a:p>
          <a:p>
            <a:r>
              <a:rPr lang="ru-RU" sz="2000" dirty="0" smtClean="0"/>
              <a:t>Вопросы</a:t>
            </a:r>
            <a:r>
              <a:rPr lang="ru-RU" sz="2000" dirty="0"/>
              <a:t>, на которые должны подготовить ответы педагоги, </a:t>
            </a:r>
            <a:r>
              <a:rPr lang="ru-RU" sz="2000" dirty="0" err="1"/>
              <a:t>аттестующиеся</a:t>
            </a:r>
            <a:r>
              <a:rPr lang="ru-RU" sz="2000" dirty="0"/>
              <a:t> на заявленную квалификационную категорию:</a:t>
            </a:r>
            <a:endParaRPr lang="ru-RU" sz="2000" b="1" dirty="0"/>
          </a:p>
          <a:p>
            <a:pPr lvl="0"/>
            <a:r>
              <a:rPr lang="ru-RU" sz="2000" dirty="0"/>
              <a:t>Ф.И.О., должность, организация, район.</a:t>
            </a:r>
            <a:endParaRPr lang="ru-RU" sz="2000" b="1" dirty="0"/>
          </a:p>
          <a:p>
            <a:pPr lvl="0"/>
            <a:r>
              <a:rPr lang="ru-RU" sz="2000" dirty="0"/>
              <a:t> Повторная аттестация или впервые, или досрочная. Если досрочная, то когда получили первую.</a:t>
            </a:r>
            <a:endParaRPr lang="ru-RU" sz="2000" b="1" dirty="0"/>
          </a:p>
          <a:p>
            <a:pPr lvl="0"/>
            <a:r>
              <a:rPr lang="ru-RU" sz="2000" dirty="0"/>
              <a:t>Оценка профессиональной деятельности проведена через экспертизу или  упрощенную форму экспертизы (если да, </a:t>
            </a:r>
            <a:r>
              <a:rPr lang="ru-RU" sz="2000" b="1" u="sng" dirty="0"/>
              <a:t>то почему льготная</a:t>
            </a:r>
            <a:r>
              <a:rPr lang="ru-RU" sz="2000" dirty="0"/>
              <a:t>, если через экспертизу, то сколько баллов).</a:t>
            </a:r>
            <a:endParaRPr lang="ru-RU" sz="2000" b="1" dirty="0"/>
          </a:p>
          <a:p>
            <a:pPr lvl="0"/>
            <a:r>
              <a:rPr lang="ru-RU" sz="2000" dirty="0"/>
              <a:t>Результаты детей (уровень организации, уровень района, уровень республики). Очная и заочная формы результатов, </a:t>
            </a:r>
            <a:r>
              <a:rPr lang="ru-RU" sz="2000" b="1" u="sng" dirty="0"/>
              <a:t>конкретно.</a:t>
            </a:r>
            <a:endParaRPr lang="ru-RU" sz="2000" b="1" dirty="0"/>
          </a:p>
          <a:p>
            <a:pPr lvl="0"/>
            <a:r>
              <a:rPr lang="ru-RU" sz="2000" dirty="0"/>
              <a:t>Результаты самого педагога</a:t>
            </a:r>
            <a:r>
              <a:rPr lang="ru-RU" sz="2000" b="1" dirty="0"/>
              <a:t> (</a:t>
            </a:r>
            <a:r>
              <a:rPr lang="ru-RU" sz="2000" dirty="0"/>
              <a:t>уровень организации, уровень района, уровень республики, международный уровень): обобщение опыта, открытые мероприятия.</a:t>
            </a:r>
            <a:endParaRPr lang="ru-RU" sz="2000" b="1" dirty="0"/>
          </a:p>
          <a:p>
            <a:pPr lvl="0"/>
            <a:r>
              <a:rPr lang="ru-RU" sz="2000" dirty="0"/>
              <a:t>Инновационная работа (в какой региональной инновационной площадке, по какой теме, почему именно эта тема) </a:t>
            </a:r>
            <a:r>
              <a:rPr lang="ru-RU" sz="2000" b="1" u="sng" dirty="0"/>
              <a:t>для Высшей категории</a:t>
            </a:r>
            <a:endParaRPr lang="ru-RU" sz="2000" b="1" dirty="0"/>
          </a:p>
          <a:p>
            <a:pPr lvl="0"/>
            <a:r>
              <a:rPr lang="ru-RU" sz="2000" dirty="0"/>
              <a:t>Экспериментальная работа (Какая тема, кто научный руководитель, откуда, какие рекомендации дает научный руководитель, как над этим работаете).</a:t>
            </a:r>
            <a:r>
              <a:rPr lang="ru-RU" sz="2000" b="1" dirty="0"/>
              <a:t> </a:t>
            </a:r>
            <a:r>
              <a:rPr lang="ru-RU" sz="2000" b="1" u="sng" dirty="0"/>
              <a:t>для Высшей категории</a:t>
            </a:r>
            <a:r>
              <a:rPr lang="ru-RU" sz="2000" u="sng" dirty="0"/>
              <a:t>  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3539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4563" y="70668"/>
            <a:ext cx="3929090" cy="114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3200" b="1" dirty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Работа </a:t>
            </a:r>
            <a:r>
              <a:rPr lang="ru-RU" altLang="ru-RU" sz="32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эксперта</a:t>
            </a:r>
            <a:endParaRPr lang="ru-RU" altLang="ru-RU" sz="3200" b="1" dirty="0">
              <a:solidFill>
                <a:srgbClr val="09025E"/>
              </a:solidFill>
              <a:latin typeface="+mn-lt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1" y="1142984"/>
            <a:ext cx="6315075" cy="38608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28860" y="4500570"/>
            <a:ext cx="6524625" cy="16383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521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04813"/>
            <a:ext cx="8820150" cy="561975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ru-RU" alt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документов</a:t>
            </a:r>
            <a:r>
              <a:rPr lang="en-US" alt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необходимых для ИС: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19138" y="1196975"/>
            <a:ext cx="8424862" cy="5545138"/>
          </a:xfrm>
        </p:spPr>
        <p:txBody>
          <a:bodyPr rtlCol="0">
            <a:normAutofit fontScale="92500" lnSpcReduction="20000"/>
          </a:bodyPr>
          <a:lstStyle/>
          <a:p>
            <a:pPr marL="42545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Char char="v"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</a:t>
            </a:r>
          </a:p>
          <a:p>
            <a:pPr marL="425450" indent="-274320">
              <a:lnSpc>
                <a:spcPct val="80000"/>
              </a:lnSpc>
              <a:buClr>
                <a:schemeClr val="accent3"/>
              </a:buClr>
              <a:buFont typeface="Wingdings" panose="05000000000000000000" pitchFamily="2" charset="2"/>
              <a:buChar char="v"/>
              <a:defRPr/>
            </a:pP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высшей категории -Аттестационный лист или копия приказа с целью подтверждения наличия категории</a:t>
            </a:r>
          </a:p>
          <a:p>
            <a:pPr marL="42545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Char char="v"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 результативности профессиональной деятельности для всех 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(заверенная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2545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Char char="v"/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 САМООЦЕНКИ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(для тех кто проходит экспертизу)</a:t>
            </a:r>
          </a:p>
          <a:p>
            <a:pPr marL="42545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Char char="v"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экспертизы (кто через экспертизу, заполняет внешний эксперт)</a:t>
            </a:r>
          </a:p>
          <a:p>
            <a:pPr marL="42545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Char char="v"/>
              <a:defRPr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для высшей категории: </a:t>
            </a:r>
          </a:p>
          <a:p>
            <a:pPr marL="42545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Char char="v"/>
              <a:defRPr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25450" indent="-274320">
              <a:lnSpc>
                <a:spcPct val="80000"/>
              </a:lnSpc>
              <a:buClr>
                <a:schemeClr val="accent3"/>
              </a:buClr>
              <a:buFont typeface="Wingdings" panose="05000000000000000000" pitchFamily="2" charset="2"/>
              <a:buChar char="v"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 подтверждающий </a:t>
            </a:r>
            <a:r>
              <a:rPr lang="ru-RU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инновационную</a:t>
            </a:r>
            <a:r>
              <a:rPr lang="ru-RU" sz="24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(рецензия, отзыв Региональной инновационной площадки на инновационную разработку)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за 2017г</a:t>
            </a:r>
          </a:p>
          <a:p>
            <a:pPr marL="425450" indent="-274320">
              <a:lnSpc>
                <a:spcPct val="80000"/>
              </a:lnSpc>
              <a:buClr>
                <a:schemeClr val="accent3"/>
              </a:buClr>
              <a:buFont typeface="Wingdings" panose="05000000000000000000" pitchFamily="2" charset="2"/>
              <a:buChar char="v"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 подтверждающий </a:t>
            </a:r>
            <a:r>
              <a:rPr lang="ru-RU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экспериментальную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(свидетельство, сертификат или копии приказов, подтверждающих ведение экспериментальной деятельности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за 2017г</a:t>
            </a:r>
          </a:p>
          <a:p>
            <a:pPr marL="42545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Char char="v"/>
              <a:defRPr/>
            </a:pPr>
            <a:endParaRPr lang="ru-RU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2545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Char char="v"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Подтверждающий документ об участии детей в олимпиадах, конкурсах, соревнованиях   всероссийского уровня или в региональном этапе данных мероприятий</a:t>
            </a:r>
          </a:p>
          <a:p>
            <a:pPr marL="42545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Char char="v"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Подтверждающий документ об участии детей в научной деятельности</a:t>
            </a:r>
          </a:p>
          <a:p>
            <a:pPr marL="365125" indent="-282575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125" indent="-282575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3" charset="2"/>
              <a:buChar char=""/>
              <a:defRPr/>
            </a:pPr>
            <a:endParaRPr lang="ru-RU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8129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68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357290" y="357166"/>
            <a:ext cx="7358082" cy="1571636"/>
          </a:xfrm>
          <a:prstGeom prst="rect">
            <a:avLst/>
          </a:prstGeom>
        </p:spPr>
        <p:txBody>
          <a:bodyPr>
            <a:normAutofit fontScale="67500" lnSpcReduction="20000"/>
          </a:bodyPr>
          <a:lstStyle/>
          <a:p>
            <a:pPr algn="ctr">
              <a:lnSpc>
                <a:spcPct val="115000"/>
              </a:lnSpc>
            </a:pPr>
            <a:r>
              <a:rPr lang="ru-RU" altLang="ru-RU" sz="47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Типовые ошибки </a:t>
            </a:r>
          </a:p>
          <a:p>
            <a:pPr algn="ctr">
              <a:lnSpc>
                <a:spcPct val="115000"/>
              </a:lnSpc>
            </a:pPr>
            <a:r>
              <a:rPr lang="ru-RU" altLang="ru-RU" sz="47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при работе в системе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9025E"/>
                </a:solidFill>
                <a:effectLst/>
                <a:uLnTx/>
                <a:uFillTx/>
                <a:latin typeface="+mn-lt"/>
                <a:ea typeface="Tahoma" pitchFamily="34" charset="0"/>
                <a:cs typeface="Tahoma" pitchFamily="34" charset="0"/>
              </a:rPr>
              <a:t/>
            </a:r>
            <a:b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9025E"/>
                </a:solidFill>
                <a:effectLst/>
                <a:uLnTx/>
                <a:uFillTx/>
                <a:latin typeface="+mn-lt"/>
                <a:ea typeface="Tahoma" pitchFamily="34" charset="0"/>
                <a:cs typeface="Tahoma" pitchFamily="34" charset="0"/>
              </a:rPr>
            </a:br>
            <a:endParaRPr kumimoji="0" lang="ru-RU" alt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9025E"/>
              </a:solidFill>
              <a:effectLst/>
              <a:uLnTx/>
              <a:uFillTx/>
              <a:latin typeface="+mn-lt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71538" y="1500174"/>
            <a:ext cx="778674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SzPct val="60000"/>
              <a:defRPr/>
            </a:pPr>
            <a:endParaRPr lang="ru-RU" altLang="ru-RU" sz="2800" b="1" dirty="0" smtClean="0">
              <a:solidFill>
                <a:srgbClr val="002060"/>
              </a:solidFill>
            </a:endParaRPr>
          </a:p>
          <a:p>
            <a:pPr indent="355600" algn="just">
              <a:buSzPct val="60000"/>
            </a:pPr>
            <a:r>
              <a:rPr lang="ru-RU" altLang="ru-RU" sz="2800" i="1" dirty="0" smtClean="0">
                <a:solidFill>
                  <a:srgbClr val="002060"/>
                </a:solidFill>
              </a:rPr>
              <a:t>Педагоги:</a:t>
            </a:r>
          </a:p>
          <a:p>
            <a:pPr indent="355600" algn="just">
              <a:buSzPct val="60000"/>
            </a:pPr>
            <a:endParaRPr lang="ru-RU" altLang="ru-RU" sz="1200" i="1" dirty="0" smtClean="0">
              <a:solidFill>
                <a:srgbClr val="002060"/>
              </a:solidFill>
            </a:endParaRPr>
          </a:p>
          <a:p>
            <a:pPr indent="355600" algn="just">
              <a:buSzPct val="60000"/>
              <a:buFont typeface="Wingdings" pitchFamily="2" charset="2"/>
              <a:buChar char="q"/>
            </a:pPr>
            <a:r>
              <a:rPr lang="ru-RU" altLang="ru-RU" sz="2800" i="1" dirty="0" smtClean="0">
                <a:solidFill>
                  <a:srgbClr val="002060"/>
                </a:solidFill>
              </a:rPr>
              <a:t>не в полном объёме заполняют личные кабинеты;</a:t>
            </a:r>
          </a:p>
          <a:p>
            <a:pPr indent="355600" algn="just">
              <a:buSzPct val="60000"/>
              <a:buFont typeface="Wingdings" pitchFamily="2" charset="2"/>
              <a:buChar char="q"/>
            </a:pPr>
            <a:r>
              <a:rPr lang="ru-RU" altLang="ru-RU" sz="2800" i="1" dirty="0" smtClean="0">
                <a:solidFill>
                  <a:srgbClr val="002060"/>
                </a:solidFill>
              </a:rPr>
              <a:t>не правильно выбирают категории, на которые хотели бы заявиться; </a:t>
            </a:r>
          </a:p>
          <a:p>
            <a:pPr indent="355600" algn="just">
              <a:buSzPct val="60000"/>
              <a:buFont typeface="Wingdings" pitchFamily="2" charset="2"/>
              <a:buChar char="q"/>
            </a:pPr>
            <a:r>
              <a:rPr lang="ru-RU" altLang="ru-RU" sz="2800" i="1" dirty="0" smtClean="0">
                <a:solidFill>
                  <a:srgbClr val="002060"/>
                </a:solidFill>
              </a:rPr>
              <a:t>создают несколько личных кабинетов;</a:t>
            </a:r>
          </a:p>
          <a:p>
            <a:pPr indent="355600" algn="just">
              <a:buSzPct val="60000"/>
              <a:buFont typeface="Wingdings" pitchFamily="2" charset="2"/>
              <a:buChar char="q"/>
            </a:pPr>
            <a:r>
              <a:rPr lang="ru-RU" altLang="ru-RU" sz="2800" i="1" dirty="0" smtClean="0">
                <a:solidFill>
                  <a:srgbClr val="002060"/>
                </a:solidFill>
              </a:rPr>
              <a:t>неверно оформляют должности в личном кабинете.</a:t>
            </a:r>
          </a:p>
        </p:txBody>
      </p:sp>
    </p:spTree>
    <p:extLst>
      <p:ext uri="{BB962C8B-B14F-4D97-AF65-F5344CB8AC3E}">
        <p14:creationId xmlns:p14="http://schemas.microsoft.com/office/powerpoint/2010/main" val="329271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69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5720" y="571480"/>
            <a:ext cx="84296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Загружать заявления можно </a:t>
            </a:r>
            <a:r>
              <a:rPr lang="ru-RU" sz="2400" b="1" dirty="0" smtClean="0"/>
              <a:t>будет с 9 октября</a:t>
            </a:r>
            <a:r>
              <a:rPr lang="ru-RU" sz="2400" dirty="0" smtClean="0"/>
              <a:t>.</a:t>
            </a:r>
          </a:p>
          <a:p>
            <a:endParaRPr lang="ru-RU" sz="2400" dirty="0" smtClean="0"/>
          </a:p>
          <a:p>
            <a:r>
              <a:rPr lang="ru-RU" sz="2400" dirty="0" smtClean="0"/>
              <a:t>Приказ № под 911/17 от 23.05.2017г «О внесений изменений в приказ МО и Н РТ от15.08.2016 № под1519/16 «Об утверждения регламента по проведению аттестации….» </a:t>
            </a:r>
            <a:r>
              <a:rPr lang="ru-RU" sz="2400" dirty="0" smtClean="0">
                <a:solidFill>
                  <a:srgbClr val="FF0000"/>
                </a:solidFill>
              </a:rPr>
              <a:t>Куратору ОО заявления направляется до проведения тестирования</a:t>
            </a:r>
          </a:p>
          <a:p>
            <a:endParaRPr lang="ru-RU" sz="2400" dirty="0" smtClean="0">
              <a:solidFill>
                <a:srgbClr val="FF0000"/>
              </a:solidFill>
            </a:endParaRPr>
          </a:p>
          <a:p>
            <a:r>
              <a:rPr lang="ru-RU" sz="2400" dirty="0" smtClean="0"/>
              <a:t>Приказ МО и Н РТ №под-1538/17 от 25.09.2017 «Об утверждении графика проведения профессионального тестирования» </a:t>
            </a:r>
          </a:p>
          <a:p>
            <a:r>
              <a:rPr lang="ru-RU" sz="2400" dirty="0" smtClean="0"/>
              <a:t>– </a:t>
            </a:r>
            <a:r>
              <a:rPr lang="ru-RU" sz="2400" dirty="0" err="1" smtClean="0"/>
              <a:t>Высокогорский</a:t>
            </a:r>
            <a:r>
              <a:rPr lang="ru-RU" sz="2400" dirty="0" smtClean="0"/>
              <a:t> район – </a:t>
            </a:r>
            <a:r>
              <a:rPr lang="ru-RU" sz="2400" b="1" dirty="0" smtClean="0"/>
              <a:t>9 ноября 2017г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40568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BA11A14A-65B2-4E18-B29D-F9CA572F4E74}" type="slidenum">
              <a:rPr lang="ru-RU" altLang="ru-RU" sz="1200">
                <a:latin typeface="Verdana" pitchFamily="34" charset="0"/>
              </a:rPr>
              <a:pPr algn="r" eaLnBrk="1" hangingPunct="1"/>
              <a:t>7</a:t>
            </a:fld>
            <a:endParaRPr lang="ru-RU" altLang="ru-RU" sz="1200">
              <a:latin typeface="Verdana" pitchFamily="34" charset="0"/>
            </a:endParaRPr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1" y="136525"/>
            <a:ext cx="8993188" cy="6075363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r>
              <a:rPr lang="ru-RU" altLang="ru-RU" sz="2800" b="1" dirty="0">
                <a:solidFill>
                  <a:srgbClr val="FF0000"/>
                </a:solidFill>
                <a:latin typeface="Segoe UI Semibold" pitchFamily="34" charset="0"/>
              </a:rPr>
              <a:t>Методика  оценки квалификации </a:t>
            </a:r>
          </a:p>
          <a:p>
            <a:pPr eaLnBrk="1" hangingPunct="1"/>
            <a:r>
              <a:rPr lang="ru-RU" altLang="ru-RU" sz="2800" b="1" dirty="0">
                <a:solidFill>
                  <a:srgbClr val="FF0000"/>
                </a:solidFill>
                <a:latin typeface="Segoe UI Semibold" pitchFamily="34" charset="0"/>
              </a:rPr>
              <a:t>педагогических работников</a:t>
            </a:r>
          </a:p>
          <a:p>
            <a:pPr eaLnBrk="1" hangingPunct="1"/>
            <a:endParaRPr lang="ru-RU" altLang="ru-RU" sz="2800" b="1" dirty="0">
              <a:solidFill>
                <a:srgbClr val="FF0000"/>
              </a:solidFill>
              <a:latin typeface="Segoe UI Semibold" pitchFamily="34" charset="0"/>
            </a:endParaRPr>
          </a:p>
          <a:p>
            <a:pPr eaLnBrk="1" hangingPunct="1"/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</a:rPr>
              <a:t>Квалификация- совокупность </a:t>
            </a:r>
            <a:r>
              <a:rPr lang="ru-RU" altLang="ru-RU" sz="2400" b="1" u="sng" dirty="0">
                <a:solidFill>
                  <a:srgbClr val="FF0000"/>
                </a:solidFill>
                <a:latin typeface="Times New Roman" pitchFamily="18" charset="0"/>
              </a:rPr>
              <a:t>6 основных компетентностей</a:t>
            </a:r>
          </a:p>
          <a:p>
            <a:pPr eaLnBrk="1" hangingPunct="1"/>
            <a:endParaRPr lang="ru-RU" altLang="ru-RU" sz="2800" dirty="0">
              <a:solidFill>
                <a:srgbClr val="0000FF"/>
              </a:solidFill>
              <a:latin typeface="Times New Roman" pitchFamily="18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ru-RU" altLang="ru-RU" sz="2800" dirty="0">
                <a:latin typeface="Times New Roman" pitchFamily="18" charset="0"/>
              </a:rPr>
              <a:t>Компетентность в области личностных качеств.</a:t>
            </a:r>
          </a:p>
          <a:p>
            <a:pPr eaLnBrk="1" hangingPunct="1">
              <a:buFont typeface="Arial" charset="0"/>
              <a:buChar char="•"/>
            </a:pPr>
            <a:r>
              <a:rPr lang="ru-RU" altLang="ru-RU" sz="2800" dirty="0">
                <a:latin typeface="Times New Roman" pitchFamily="18" charset="0"/>
              </a:rPr>
              <a:t>Компетентность   в   постановке   целей   и   задач.</a:t>
            </a:r>
          </a:p>
          <a:p>
            <a:pPr eaLnBrk="1" hangingPunct="1">
              <a:buFont typeface="Arial" charset="0"/>
              <a:buChar char="•"/>
            </a:pPr>
            <a:r>
              <a:rPr lang="ru-RU" altLang="ru-RU" sz="2800" dirty="0">
                <a:latin typeface="Times New Roman" pitchFamily="18" charset="0"/>
              </a:rPr>
              <a:t>Компетентность в мотивировании обучающихся.</a:t>
            </a:r>
          </a:p>
          <a:p>
            <a:pPr eaLnBrk="1" hangingPunct="1">
              <a:buFont typeface="Arial" charset="0"/>
              <a:buChar char="•"/>
            </a:pPr>
            <a:r>
              <a:rPr lang="ru-RU" altLang="ru-RU" sz="2800" dirty="0">
                <a:latin typeface="Times New Roman" pitchFamily="18" charset="0"/>
              </a:rPr>
              <a:t>Компетентность в разработке программы деятельности </a:t>
            </a:r>
          </a:p>
          <a:p>
            <a:pPr eaLnBrk="1" hangingPunct="1"/>
            <a:r>
              <a:rPr lang="ru-RU" altLang="ru-RU" sz="2800" dirty="0">
                <a:latin typeface="Times New Roman" pitchFamily="18" charset="0"/>
              </a:rPr>
              <a:t>и принятии педагогических решений.</a:t>
            </a:r>
          </a:p>
          <a:p>
            <a:pPr eaLnBrk="1" hangingPunct="1">
              <a:buFont typeface="Arial" charset="0"/>
              <a:buChar char="•"/>
            </a:pPr>
            <a:r>
              <a:rPr lang="ru-RU" altLang="ru-RU" sz="2800" dirty="0">
                <a:latin typeface="Times New Roman" pitchFamily="18" charset="0"/>
              </a:rPr>
              <a:t>Компетентность     в     обеспечении  </a:t>
            </a:r>
            <a:r>
              <a:rPr lang="ru-RU" altLang="ru-RU" sz="2800" dirty="0" smtClean="0">
                <a:latin typeface="Times New Roman" pitchFamily="18" charset="0"/>
              </a:rPr>
              <a:t>информационной</a:t>
            </a:r>
            <a:endParaRPr lang="ru-RU" altLang="ru-RU" sz="2800" dirty="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altLang="ru-RU" sz="2800" dirty="0">
                <a:latin typeface="Times New Roman" pitchFamily="18" charset="0"/>
              </a:rPr>
              <a:t>основы педагогической деятельности.</a:t>
            </a:r>
          </a:p>
          <a:p>
            <a:pPr eaLnBrk="1" hangingPunct="1">
              <a:buFont typeface="Arial" charset="0"/>
              <a:buChar char="•"/>
            </a:pPr>
            <a:r>
              <a:rPr lang="ru-RU" altLang="ru-RU" sz="2800" dirty="0">
                <a:latin typeface="Times New Roman" pitchFamily="18" charset="0"/>
              </a:rPr>
              <a:t>Компетентность в организации педагогической </a:t>
            </a:r>
            <a:endParaRPr lang="ru-RU" altLang="ru-RU" sz="2800" dirty="0" smtClean="0">
              <a:latin typeface="Times New Roman" pitchFamily="18" charset="0"/>
            </a:endParaRPr>
          </a:p>
          <a:p>
            <a:pPr eaLnBrk="1" hangingPunct="1"/>
            <a:r>
              <a:rPr lang="ru-RU" altLang="ru-RU" sz="2800" dirty="0" smtClean="0">
                <a:latin typeface="Times New Roman" pitchFamily="18" charset="0"/>
              </a:rPr>
              <a:t>деятельности</a:t>
            </a:r>
            <a:r>
              <a:rPr lang="ru-RU" altLang="ru-RU" sz="2400" dirty="0">
                <a:latin typeface="Times New Roman" pitchFamily="18" charset="0"/>
              </a:rPr>
              <a:t>.</a:t>
            </a:r>
            <a:br>
              <a:rPr lang="ru-RU" altLang="ru-RU" sz="2400" dirty="0">
                <a:latin typeface="Times New Roman" pitchFamily="18" charset="0"/>
              </a:rPr>
            </a:br>
            <a:endParaRPr lang="ru-RU" altLang="ru-RU" sz="2800" b="1" dirty="0">
              <a:latin typeface="Segoe UI Semibold" pitchFamily="34" charset="0"/>
            </a:endParaRPr>
          </a:p>
        </p:txBody>
      </p:sp>
      <p:sp>
        <p:nvSpPr>
          <p:cNvPr id="28676" name="Заголовок 2"/>
          <p:cNvSpPr>
            <a:spLocks/>
          </p:cNvSpPr>
          <p:nvPr/>
        </p:nvSpPr>
        <p:spPr bwMode="auto">
          <a:xfrm>
            <a:off x="476250" y="1047750"/>
            <a:ext cx="8516938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/>
            <a:endParaRPr lang="ru-RU" altLang="ru-RU" sz="4000" b="1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70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5715016"/>
            <a:ext cx="8892479" cy="8572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779577"/>
              </p:ext>
            </p:extLst>
          </p:nvPr>
        </p:nvGraphicFramePr>
        <p:xfrm>
          <a:off x="571472" y="-89138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  Тестирование начинается только в </a:t>
                      </a:r>
                      <a:r>
                        <a:rPr lang="ru-RU" altLang="ru-RU" sz="2800" b="1" dirty="0" err="1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офф</a:t>
                      </a: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-лайн режиме,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заранее не заходить!!!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2800" b="1" dirty="0" smtClean="0">
                        <a:solidFill>
                          <a:srgbClr val="FF0000"/>
                        </a:solidFill>
                        <a:latin typeface="Arial Black" pitchFamily="34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800" b="1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Отслеживается МОиН РТ, будут отклонены заявления!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490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42001" y="980728"/>
            <a:ext cx="8125622" cy="252376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" indent="0" algn="ctr">
              <a:buNone/>
            </a:pPr>
            <a:r>
              <a:rPr lang="ru-RU" sz="5400" b="1" cap="none" spc="0" dirty="0" smtClean="0">
                <a:ln w="31550" cmpd="sng">
                  <a:solidFill>
                    <a:srgbClr val="7030A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Спасибо за внимание! </a:t>
            </a:r>
          </a:p>
          <a:p>
            <a:pPr marL="45720" indent="0" algn="ctr">
              <a:buNone/>
            </a:pPr>
            <a:endParaRPr lang="ru-RU" sz="5400" b="1" cap="none" spc="0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pPr marL="45720" indent="0" algn="ctr">
              <a:buNone/>
            </a:pPr>
            <a:endParaRPr lang="ru-RU" sz="5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166" y="2967335"/>
            <a:ext cx="9140644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000" b="1" cap="none" spc="0" dirty="0" err="1">
                <a:ln w="31550" cmpd="sng">
                  <a:solidFill>
                    <a:srgbClr val="7030A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Игътибарыгыз</a:t>
            </a:r>
            <a:r>
              <a:rPr lang="ru-RU" sz="5000" b="1" cap="none" spc="0" dirty="0">
                <a:ln w="31550" cmpd="sng">
                  <a:solidFill>
                    <a:srgbClr val="7030A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ru-RU" sz="5000" b="1" cap="none" spc="0" dirty="0" err="1">
                <a:ln w="31550" cmpd="sng">
                  <a:solidFill>
                    <a:srgbClr val="7030A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өчен</a:t>
            </a:r>
            <a:r>
              <a:rPr lang="ru-RU" sz="5000" b="1" cap="none" spc="0" dirty="0">
                <a:ln w="31550" cmpd="sng">
                  <a:solidFill>
                    <a:srgbClr val="7030A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ru-RU" sz="5000" b="1" cap="none" spc="0" dirty="0" err="1">
                <a:ln w="31550" cmpd="sng">
                  <a:solidFill>
                    <a:srgbClr val="7030A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рәхмәт</a:t>
            </a:r>
            <a:r>
              <a:rPr lang="ru-RU" sz="5000" b="1" cap="none" spc="0" dirty="0">
                <a:ln w="31550" cmpd="sng">
                  <a:solidFill>
                    <a:srgbClr val="7030A0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9563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A4E892C-30EB-4B0F-8F47-4CC34C2099C9}" type="slidenum">
              <a:rPr lang="ru-RU" altLang="ru-RU" sz="1200">
                <a:latin typeface="Verdana" pitchFamily="34" charset="0"/>
              </a:rPr>
              <a:pPr algn="r" eaLnBrk="1" hangingPunct="1"/>
              <a:t>8</a:t>
            </a:fld>
            <a:endParaRPr lang="ru-RU" altLang="ru-RU" sz="1200">
              <a:latin typeface="Verdana" pitchFamily="34" charset="0"/>
            </a:endParaRPr>
          </a:p>
        </p:txBody>
      </p:sp>
      <p:sp>
        <p:nvSpPr>
          <p:cNvPr id="40963" name="AutoShape 7"/>
          <p:cNvSpPr>
            <a:spLocks noChangeArrowheads="1"/>
          </p:cNvSpPr>
          <p:nvPr/>
        </p:nvSpPr>
        <p:spPr bwMode="auto">
          <a:xfrm>
            <a:off x="900113" y="188913"/>
            <a:ext cx="7272337" cy="605631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endParaRPr lang="ru-RU" altLang="ru-RU" sz="3200" b="1" dirty="0">
              <a:solidFill>
                <a:srgbClr val="0033CC"/>
              </a:solidFill>
              <a:latin typeface="Times New Roman" pitchFamily="18" charset="0"/>
            </a:endParaRPr>
          </a:p>
          <a:p>
            <a:pPr algn="ctr" eaLnBrk="1" hangingPunct="1"/>
            <a:endParaRPr lang="ru-RU" altLang="ru-RU" sz="3200" b="1" dirty="0">
              <a:solidFill>
                <a:srgbClr val="0033CC"/>
              </a:solidFill>
              <a:latin typeface="Times New Roman" pitchFamily="18" charset="0"/>
            </a:endParaRPr>
          </a:p>
          <a:p>
            <a:pPr algn="ctr" eaLnBrk="1" hangingPunct="1"/>
            <a:r>
              <a:rPr lang="ru-RU" altLang="ru-RU" sz="3200" b="1" dirty="0">
                <a:latin typeface="Times New Roman" pitchFamily="18" charset="0"/>
              </a:rPr>
              <a:t>Приказ МО и Н РФ </a:t>
            </a:r>
          </a:p>
          <a:p>
            <a:pPr algn="ctr" eaLnBrk="1" hangingPunct="1"/>
            <a:r>
              <a:rPr lang="ru-RU" altLang="ru-RU" sz="3200" b="1" dirty="0">
                <a:latin typeface="Times New Roman" pitchFamily="18" charset="0"/>
              </a:rPr>
              <a:t>от 07 апреля 2014 г. № 276</a:t>
            </a:r>
          </a:p>
          <a:p>
            <a:pPr algn="ctr" eaLnBrk="1" hangingPunct="1"/>
            <a:endParaRPr lang="ru-RU" altLang="ru-RU" sz="3200" b="1" dirty="0">
              <a:latin typeface="Times New Roman" pitchFamily="18" charset="0"/>
            </a:endParaRPr>
          </a:p>
          <a:p>
            <a:pPr algn="ctr" eaLnBrk="1" hangingPunct="1"/>
            <a:r>
              <a:rPr lang="ru-RU" altLang="ru-RU" sz="3200" b="1" i="1" dirty="0">
                <a:latin typeface="Times New Roman" pitchFamily="18" charset="0"/>
              </a:rPr>
              <a:t> </a:t>
            </a:r>
            <a:r>
              <a:rPr lang="ru-RU" altLang="ru-RU" sz="2800" b="1" i="1" u="sng" dirty="0">
                <a:latin typeface="Times New Roman" pitchFamily="18" charset="0"/>
              </a:rPr>
              <a:t>«</a:t>
            </a:r>
            <a:r>
              <a:rPr lang="ru-RU" altLang="ru-RU" sz="2800" b="1" u="sng" dirty="0">
                <a:latin typeface="Times New Roman" pitchFamily="18" charset="0"/>
              </a:rPr>
              <a:t>О порядке проведения аттестации</a:t>
            </a:r>
          </a:p>
          <a:p>
            <a:pPr algn="ctr" eaLnBrk="1" hangingPunct="1"/>
            <a:r>
              <a:rPr lang="ru-RU" altLang="ru-RU" sz="2800" b="1" u="sng" dirty="0">
                <a:latin typeface="Times New Roman" pitchFamily="18" charset="0"/>
              </a:rPr>
              <a:t> педагогических  работников</a:t>
            </a:r>
          </a:p>
          <a:p>
            <a:pPr algn="ctr" eaLnBrk="1" hangingPunct="1"/>
            <a:r>
              <a:rPr lang="ru-RU" altLang="ru-RU" sz="2800" b="1" u="sng" dirty="0">
                <a:latin typeface="Times New Roman" pitchFamily="18" charset="0"/>
              </a:rPr>
              <a:t>организаций, осуществляющих </a:t>
            </a:r>
          </a:p>
          <a:p>
            <a:pPr algn="ctr" eaLnBrk="1" hangingPunct="1"/>
            <a:r>
              <a:rPr lang="ru-RU" altLang="ru-RU" sz="2800" b="1" u="sng" dirty="0">
                <a:latin typeface="Times New Roman" pitchFamily="18" charset="0"/>
              </a:rPr>
              <a:t>образовательную  деятельность »</a:t>
            </a:r>
          </a:p>
          <a:p>
            <a:pPr algn="ctr" eaLnBrk="1" hangingPunct="1"/>
            <a:r>
              <a:rPr lang="ru-RU" altLang="ru-RU" sz="2800" b="1" u="sng" dirty="0">
                <a:solidFill>
                  <a:srgbClr val="FF0000"/>
                </a:solidFill>
                <a:latin typeface="Times New Roman" pitchFamily="18" charset="0"/>
              </a:rPr>
              <a:t>(заявительная аттестация)</a:t>
            </a:r>
          </a:p>
          <a:p>
            <a:pPr algn="ctr" eaLnBrk="1" hangingPunct="1"/>
            <a:endParaRPr lang="ru-RU" altLang="ru-RU" sz="2800" b="1" u="sng" dirty="0">
              <a:latin typeface="Times New Roman" pitchFamily="18" charset="0"/>
            </a:endParaRPr>
          </a:p>
        </p:txBody>
      </p:sp>
      <p:sp>
        <p:nvSpPr>
          <p:cNvPr id="40964" name="Rectangle 9"/>
          <p:cNvSpPr>
            <a:spLocks noChangeArrowheads="1"/>
          </p:cNvSpPr>
          <p:nvPr/>
        </p:nvSpPr>
        <p:spPr bwMode="auto">
          <a:xfrm>
            <a:off x="323850" y="495300"/>
            <a:ext cx="7848600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4000" b="1" u="sng">
                <a:solidFill>
                  <a:srgbClr val="FF0000"/>
                </a:solidFill>
                <a:latin typeface="Times New Roman" pitchFamily="18" charset="0"/>
              </a:rPr>
              <a:t>Федеральные документы </a:t>
            </a:r>
            <a:r>
              <a:rPr lang="ru-RU" altLang="ru-RU" sz="3600" b="1" u="sng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altLang="ru-RU" sz="3600" b="1" u="sng">
                <a:solidFill>
                  <a:srgbClr val="FF0000"/>
                </a:solidFill>
                <a:latin typeface="Times New Roman" pitchFamily="18" charset="0"/>
              </a:rPr>
            </a:br>
            <a:endParaRPr lang="ru-RU" altLang="ru-RU" sz="3600" b="1" u="sng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8998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CB30DF79-C70D-4B4B-BE00-47FE8043BDA4}" type="slidenum">
              <a:rPr lang="ru-RU" altLang="ru-RU" sz="1200">
                <a:latin typeface="Verdana" pitchFamily="34" charset="0"/>
              </a:rPr>
              <a:pPr algn="r" eaLnBrk="1" hangingPunct="1"/>
              <a:t>9</a:t>
            </a:fld>
            <a:endParaRPr lang="ru-RU" altLang="ru-RU" sz="1200">
              <a:latin typeface="Verdana" pitchFamily="34" charset="0"/>
            </a:endParaRPr>
          </a:p>
        </p:txBody>
      </p:sp>
      <p:sp>
        <p:nvSpPr>
          <p:cNvPr id="33795" name="AutoShape 3"/>
          <p:cNvSpPr>
            <a:spLocks noChangeArrowheads="1"/>
          </p:cNvSpPr>
          <p:nvPr/>
        </p:nvSpPr>
        <p:spPr bwMode="auto">
          <a:xfrm>
            <a:off x="323850" y="260350"/>
            <a:ext cx="8461375" cy="60039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ru-RU" altLang="ru-RU" b="1">
              <a:solidFill>
                <a:srgbClr val="0033CC"/>
              </a:solidFill>
              <a:latin typeface="Times New Roman" pitchFamily="18" charset="0"/>
            </a:endParaRPr>
          </a:p>
        </p:txBody>
      </p:sp>
      <p:sp>
        <p:nvSpPr>
          <p:cNvPr id="33796" name="Заголовок 2"/>
          <p:cNvSpPr>
            <a:spLocks/>
          </p:cNvSpPr>
          <p:nvPr/>
        </p:nvSpPr>
        <p:spPr bwMode="auto">
          <a:xfrm>
            <a:off x="395288" y="765175"/>
            <a:ext cx="8516937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/>
            <a:r>
              <a:rPr lang="ru-RU" altLang="ru-RU" sz="3200" b="1">
                <a:solidFill>
                  <a:srgbClr val="FF0000"/>
                </a:solidFill>
                <a:latin typeface="Times New Roman" pitchFamily="18" charset="0"/>
              </a:rPr>
              <a:t>Аттестация для присвоения квалификационных категорий</a:t>
            </a:r>
            <a:r>
              <a:rPr lang="ru-RU" altLang="ru-RU" sz="3200" b="1">
                <a:solidFill>
                  <a:srgbClr val="990000"/>
                </a:solidFill>
                <a:latin typeface="Times New Roman" pitchFamily="18" charset="0"/>
              </a:rPr>
              <a:t/>
            </a:r>
            <a:br>
              <a:rPr lang="ru-RU" altLang="ru-RU" sz="3200" b="1">
                <a:solidFill>
                  <a:srgbClr val="990000"/>
                </a:solidFill>
                <a:latin typeface="Times New Roman" pitchFamily="18" charset="0"/>
              </a:rPr>
            </a:br>
            <a:r>
              <a:rPr lang="ru-RU" altLang="ru-RU" sz="3200" b="1">
                <a:solidFill>
                  <a:srgbClr val="990000"/>
                </a:solidFill>
                <a:latin typeface="Times New Roman" pitchFamily="18" charset="0"/>
              </a:rPr>
              <a:t> </a:t>
            </a:r>
            <a:r>
              <a:rPr lang="ru-RU" altLang="ru-RU" sz="3200" b="1">
                <a:solidFill>
                  <a:srgbClr val="FF0000"/>
                </a:solidFill>
                <a:latin typeface="Times New Roman" pitchFamily="18" charset="0"/>
              </a:rPr>
              <a:t>(первой или высшей)</a:t>
            </a: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395288" y="1989138"/>
            <a:ext cx="8424862" cy="393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800" b="1" dirty="0">
                <a:solidFill>
                  <a:srgbClr val="0000FF"/>
                </a:solidFill>
                <a:latin typeface="Times New Roman" pitchFamily="18" charset="0"/>
              </a:rPr>
              <a:t>     </a:t>
            </a:r>
            <a:r>
              <a:rPr lang="ru-RU" altLang="ru-RU" sz="2800" b="1" dirty="0">
                <a:latin typeface="Times New Roman" pitchFamily="18" charset="0"/>
              </a:rPr>
              <a:t>Проводится по заявлению педагогических работников  до истечения срока  имеющейся квалификационной категории  </a:t>
            </a:r>
          </a:p>
          <a:p>
            <a:pPr eaLnBrk="1" hangingPunct="1"/>
            <a:r>
              <a:rPr lang="ru-RU" altLang="ru-RU" sz="2800" b="1" dirty="0">
                <a:latin typeface="Times New Roman" pitchFamily="18" charset="0"/>
              </a:rPr>
              <a:t>     </a:t>
            </a:r>
          </a:p>
          <a:p>
            <a:pPr eaLnBrk="1" hangingPunct="1"/>
            <a:r>
              <a:rPr lang="ru-RU" altLang="ru-RU" sz="2800" b="1" dirty="0">
                <a:latin typeface="Times New Roman" pitchFamily="18" charset="0"/>
              </a:rPr>
              <a:t> Досрочная аттестация  разрешается через 2 года после предыдущей аттестации</a:t>
            </a:r>
          </a:p>
          <a:p>
            <a:pPr eaLnBrk="1" hangingPunct="1">
              <a:buFontTx/>
              <a:buChar char="-"/>
            </a:pPr>
            <a:endParaRPr lang="ru-RU" altLang="ru-RU" sz="2800" b="1" dirty="0">
              <a:latin typeface="Times New Roman" pitchFamily="18" charset="0"/>
            </a:endParaRPr>
          </a:p>
          <a:p>
            <a:pPr eaLnBrk="1" hangingPunct="1"/>
            <a:r>
              <a:rPr lang="ru-RU" altLang="ru-RU" sz="2800" b="1" i="1" dirty="0">
                <a:latin typeface="Times New Roman" pitchFamily="18" charset="0"/>
              </a:rPr>
              <a:t>Процедура аттестации: экспертная оценка.</a:t>
            </a:r>
          </a:p>
          <a:p>
            <a:pPr eaLnBrk="1" hangingPunct="1"/>
            <a:endParaRPr lang="ru-RU" altLang="ru-RU" sz="2800" b="1" dirty="0">
              <a:solidFill>
                <a:srgbClr val="99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Другая 2">
      <a:dk1>
        <a:srgbClr val="323232"/>
      </a:dk1>
      <a:lt1>
        <a:sysClr val="window" lastClr="FFFFFF"/>
      </a:lt1>
      <a:dk2>
        <a:srgbClr val="323232"/>
      </a:dk2>
      <a:lt2>
        <a:srgbClr val="E3DED1"/>
      </a:lt2>
      <a:accent1>
        <a:srgbClr val="79FFB6"/>
      </a:accent1>
      <a:accent2>
        <a:srgbClr val="005828"/>
      </a:accent2>
      <a:accent3>
        <a:srgbClr val="005828"/>
      </a:accent3>
      <a:accent4>
        <a:srgbClr val="4E8542"/>
      </a:accent4>
      <a:accent5>
        <a:srgbClr val="00843C"/>
      </a:accent5>
      <a:accent6>
        <a:srgbClr val="BCFFDA"/>
      </a:accent6>
      <a:hlink>
        <a:srgbClr val="6B9F25"/>
      </a:hlink>
      <a:folHlink>
        <a:srgbClr val="B26B02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19685</TotalTime>
  <Words>2059</Words>
  <Application>Microsoft Office PowerPoint</Application>
  <PresentationFormat>Экран (4:3)</PresentationFormat>
  <Paragraphs>362</Paragraphs>
  <Slides>71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71</vt:i4>
      </vt:variant>
    </vt:vector>
  </HeadingPairs>
  <TitlesOfParts>
    <vt:vector size="72" baseType="lpstr">
      <vt:lpstr>Открытая</vt:lpstr>
      <vt:lpstr>Процедура организации заявительной аттестации.  Работа с формами документов по аттестации в системе  «Электронное образование». Интерфейс педагога.           </vt:lpstr>
      <vt:lpstr>Федеральный Закон  «Об образовании в Российской Федерации»  Статья 49. Аттестация педагогических работников  п. 1: аттестация педагогических работников проводится  на основе оценки их профессиональной деятельности            п. 2 : аттестация педагогических работников на СЗД проводится АК, самостоятельно формируемыми организациями п. 3 : аттестация педагогических работников на 1, высшую категорию проводится  уполномоченными органами государственной власти субъектов Российской Федерации п. 4 : порядок проведения аттестации педагогических работников устанавливается федеральным органом исполнительной власти, осуществляющим функции по выработке государственной политики и нормативно-правовому регулированию в сфере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План-график педагогической аттестации  на 2017/2018 учебный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Интерфейс  педагога</vt:lpstr>
      <vt:lpstr>Презентация PowerPoint</vt:lpstr>
      <vt:lpstr>Презентация PowerPoint</vt:lpstr>
      <vt:lpstr>Для того, чтобы  файл «Заявление» поместить в пакет документов необходимо перейти по ссылке «Добавить файл» на страницу «Мои файлы», затем загрузить Заявление  в Мои файлы используя функцию «Загрузить файлы в хранилище»; отметить галочкой файл  — «Заявление» и добавить в пакет, используя функцию «Добавить выбранные файлы».   </vt:lpstr>
      <vt:lpstr>На странице «Пакет»  выполненные действия можно отменить  (Отмена) или  сохранить (Сохранить). </vt:lpstr>
      <vt:lpstr> Следующий шаг -это идентификация документа, который  вы загрузили. Тип документа должен быть — Заявление. Система автоматически первоначально загруженному документу присваивает тип — Другие документы. Для идентификации обязательных документов необходимо документу заявление присвоить тип  — Заявление. Для этого зайти необходимо открыть пакет (действие «Редактировать»)  и перейти по ссылке -изменить тип документа -</vt:lpstr>
      <vt:lpstr>На странице «Типы документов пакета» файлу или файлам устанавливается соответствующий тип из списка типов- </vt:lpstr>
      <vt:lpstr>После сохранения на странице Педагогическая аттестация  будет сформирована запись в который поле Действие позволяет удалить/редактировать пакет или перейти на компьютерное тестирование в рамках педагогической аттестации (при наведении на значки у активных значков появляются подсказки.   - </vt:lpstr>
      <vt:lpstr>Для прохождения компьютерного тестирования необходимо  на странице Педагогическая аттестация выбрать Действие «Начать тестирование». Тестирование будет доступно в определенный срок.  </vt:lpstr>
      <vt:lpstr>Презентация PowerPoint</vt:lpstr>
      <vt:lpstr>КОМПЬЮТЕРНОЕ ТЕСТИРОВАНИЕ НА ПОРТАЛЕ edu.tatar.ru </vt:lpstr>
      <vt:lpstr>Презентация PowerPoint</vt:lpstr>
      <vt:lpstr>Руководство по прохождению тестирования в рамках модуля «Педагогическая аттестация»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Зачетный минимум</vt:lpstr>
      <vt:lpstr>Презентация PowerPoint</vt:lpstr>
      <vt:lpstr>Презентация PowerPoint</vt:lpstr>
      <vt:lpstr>Презентация PowerPoint</vt:lpstr>
      <vt:lpstr>Этапы прохождения заявления аттестуемого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Возможные статусы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Работа эксперта</vt:lpstr>
      <vt:lpstr>Перечень документов необходимых для ИС: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образования г. Набережные Челны</dc:title>
  <dc:creator>Vladimir</dc:creator>
  <cp:lastModifiedBy>Райхана</cp:lastModifiedBy>
  <cp:revision>1018</cp:revision>
  <cp:lastPrinted>2015-07-10T03:33:56Z</cp:lastPrinted>
  <dcterms:created xsi:type="dcterms:W3CDTF">2013-02-06T07:02:31Z</dcterms:created>
  <dcterms:modified xsi:type="dcterms:W3CDTF">2017-10-02T04:57:59Z</dcterms:modified>
</cp:coreProperties>
</file>